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5"/>
    <p:sldMasterId id="2147483737" r:id="rId6"/>
  </p:sldMasterIdLst>
  <p:notesMasterIdLst>
    <p:notesMasterId r:id="rId37"/>
  </p:notesMasterIdLst>
  <p:handoutMasterIdLst>
    <p:handoutMasterId r:id="rId38"/>
  </p:handoutMasterIdLst>
  <p:sldIdLst>
    <p:sldId id="386" r:id="rId7"/>
    <p:sldId id="378" r:id="rId8"/>
    <p:sldId id="361" r:id="rId9"/>
    <p:sldId id="340" r:id="rId10"/>
    <p:sldId id="343" r:id="rId11"/>
    <p:sldId id="387" r:id="rId12"/>
    <p:sldId id="328" r:id="rId13"/>
    <p:sldId id="342" r:id="rId14"/>
    <p:sldId id="301" r:id="rId15"/>
    <p:sldId id="369" r:id="rId16"/>
    <p:sldId id="297" r:id="rId17"/>
    <p:sldId id="383" r:id="rId18"/>
    <p:sldId id="338" r:id="rId19"/>
    <p:sldId id="332" r:id="rId20"/>
    <p:sldId id="346" r:id="rId21"/>
    <p:sldId id="337" r:id="rId22"/>
    <p:sldId id="334" r:id="rId23"/>
    <p:sldId id="335" r:id="rId24"/>
    <p:sldId id="336" r:id="rId25"/>
    <p:sldId id="347" r:id="rId26"/>
    <p:sldId id="348" r:id="rId27"/>
    <p:sldId id="349" r:id="rId28"/>
    <p:sldId id="350" r:id="rId29"/>
    <p:sldId id="384" r:id="rId30"/>
    <p:sldId id="357" r:id="rId31"/>
    <p:sldId id="352" r:id="rId32"/>
    <p:sldId id="353" r:id="rId33"/>
    <p:sldId id="382" r:id="rId34"/>
    <p:sldId id="307" r:id="rId35"/>
    <p:sldId id="304" r:id="rId36"/>
  </p:sldIdLst>
  <p:sldSz cx="12192000" cy="6858000"/>
  <p:notesSz cx="7010400" cy="9296400"/>
  <p:custDataLst>
    <p:tags r:id="rId39"/>
  </p:custDataLst>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33CC"/>
    <a:srgbClr val="003B76"/>
    <a:srgbClr val="FF0000"/>
    <a:srgbClr val="FF3300"/>
    <a:srgbClr val="33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8" autoAdjust="0"/>
    <p:restoredTop sz="69884" autoAdjust="0"/>
  </p:normalViewPr>
  <p:slideViewPr>
    <p:cSldViewPr>
      <p:cViewPr varScale="1">
        <p:scale>
          <a:sx n="79" d="100"/>
          <a:sy n="79" d="100"/>
        </p:scale>
        <p:origin x="1578" y="78"/>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2064"/>
    </p:cViewPr>
  </p:sorterViewPr>
  <p:notesViewPr>
    <p:cSldViewPr>
      <p:cViewPr>
        <p:scale>
          <a:sx n="100" d="100"/>
          <a:sy n="100" d="100"/>
        </p:scale>
        <p:origin x="-1590" y="91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820"/>
          </a:xfrm>
          <a:prstGeom prst="rect">
            <a:avLst/>
          </a:prstGeom>
        </p:spPr>
        <p:txBody>
          <a:bodyPr vert="horz" lIns="91650" tIns="45825" rIns="91650" bIns="45825"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1183" y="0"/>
            <a:ext cx="3037628" cy="464820"/>
          </a:xfrm>
          <a:prstGeom prst="rect">
            <a:avLst/>
          </a:prstGeom>
        </p:spPr>
        <p:txBody>
          <a:bodyPr vert="horz" lIns="91650" tIns="45825" rIns="91650" bIns="45825" rtlCol="0"/>
          <a:lstStyle>
            <a:lvl1pPr algn="r">
              <a:defRPr sz="1200">
                <a:latin typeface="Arial" charset="0"/>
              </a:defRPr>
            </a:lvl1pPr>
          </a:lstStyle>
          <a:p>
            <a:pPr>
              <a:defRPr/>
            </a:pPr>
            <a:fld id="{072283CC-DFD4-4A58-84E1-49D29CA840E5}" type="datetimeFigureOut">
              <a:rPr lang="en-US"/>
              <a:pPr>
                <a:defRPr/>
              </a:pPr>
              <a:t>10/22/2024</a:t>
            </a:fld>
            <a:endParaRPr lang="en-US" dirty="0"/>
          </a:p>
        </p:txBody>
      </p:sp>
      <p:sp>
        <p:nvSpPr>
          <p:cNvPr id="4" name="Footer Placeholder 3"/>
          <p:cNvSpPr>
            <a:spLocks noGrp="1"/>
          </p:cNvSpPr>
          <p:nvPr>
            <p:ph type="ftr" sz="quarter" idx="2"/>
          </p:nvPr>
        </p:nvSpPr>
        <p:spPr>
          <a:xfrm>
            <a:off x="0" y="8829989"/>
            <a:ext cx="3037628" cy="464820"/>
          </a:xfrm>
          <a:prstGeom prst="rect">
            <a:avLst/>
          </a:prstGeom>
        </p:spPr>
        <p:txBody>
          <a:bodyPr vert="horz" lIns="91650" tIns="45825" rIns="91650" bIns="45825"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1183" y="8829989"/>
            <a:ext cx="3037628" cy="464820"/>
          </a:xfrm>
          <a:prstGeom prst="rect">
            <a:avLst/>
          </a:prstGeom>
        </p:spPr>
        <p:txBody>
          <a:bodyPr vert="horz" lIns="91650" tIns="45825" rIns="91650" bIns="45825" rtlCol="0" anchor="b"/>
          <a:lstStyle>
            <a:lvl1pPr algn="r">
              <a:defRPr sz="1200">
                <a:latin typeface="Arial" charset="0"/>
              </a:defRPr>
            </a:lvl1pPr>
          </a:lstStyle>
          <a:p>
            <a:pPr>
              <a:defRPr/>
            </a:pPr>
            <a:fld id="{C3C5A990-A35D-4F16-BF26-FB8A71F293EB}" type="slidenum">
              <a:rPr lang="en-US"/>
              <a:pPr>
                <a:defRPr/>
              </a:pPr>
              <a:t>‹#›</a:t>
            </a:fld>
            <a:endParaRPr lang="en-US" dirty="0"/>
          </a:p>
        </p:txBody>
      </p:sp>
    </p:spTree>
    <p:extLst>
      <p:ext uri="{BB962C8B-B14F-4D97-AF65-F5344CB8AC3E}">
        <p14:creationId xmlns:p14="http://schemas.microsoft.com/office/powerpoint/2010/main" val="2189664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628"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eaLnBrk="1" hangingPunct="1">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971183" y="0"/>
            <a:ext cx="3037628" cy="46482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eaLnBrk="1" hangingPunct="1">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1359" y="4415790"/>
            <a:ext cx="5607684" cy="418338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29989"/>
            <a:ext cx="3037628"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eaLnBrk="1" hangingPunct="1">
              <a:defRPr sz="12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971183" y="8829989"/>
            <a:ext cx="3037628" cy="46482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2415" eaLnBrk="1" hangingPunct="1">
              <a:defRPr sz="1200">
                <a:latin typeface="Arial" charset="0"/>
              </a:defRPr>
            </a:lvl1pPr>
          </a:lstStyle>
          <a:p>
            <a:pPr>
              <a:defRPr/>
            </a:pPr>
            <a:fld id="{A384C8DF-C511-4BC1-8536-1F2A6C1F7347}" type="slidenum">
              <a:rPr lang="en-US"/>
              <a:pPr>
                <a:defRPr/>
              </a:pPr>
              <a:t>‹#›</a:t>
            </a:fld>
            <a:endParaRPr lang="en-US" dirty="0"/>
          </a:p>
        </p:txBody>
      </p:sp>
    </p:spTree>
    <p:extLst>
      <p:ext uri="{BB962C8B-B14F-4D97-AF65-F5344CB8AC3E}">
        <p14:creationId xmlns:p14="http://schemas.microsoft.com/office/powerpoint/2010/main" val="17110748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2900" y="676275"/>
            <a:ext cx="6248400" cy="3514725"/>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Select Note Pages contain suggested points of emphasis and citations to assist with your presentation.</a:t>
            </a:r>
          </a:p>
          <a:p>
            <a:endParaRPr lang="en-US" b="1" dirty="0"/>
          </a:p>
          <a:p>
            <a:r>
              <a:rPr lang="en-US" b="1" dirty="0"/>
              <a:t>This Standard Training Package (STP) is current as of</a:t>
            </a:r>
            <a:r>
              <a:rPr lang="en-US" b="1" baseline="0" dirty="0"/>
              <a:t> October 2024</a:t>
            </a:r>
            <a:r>
              <a:rPr lang="en-US" b="1" dirty="0"/>
              <a:t>. </a:t>
            </a:r>
            <a:r>
              <a:rPr lang="en-US" sz="1000" b="1" dirty="0"/>
              <a:t>To ensure this is the most current version, please go to https://tjaglcs.army.mil/  and locate the STPs within the "Training" area/box of the </a:t>
            </a:r>
            <a:r>
              <a:rPr lang="en-US" sz="1000" b="1" dirty="0" err="1"/>
              <a:t>tjaglcs</a:t>
            </a:r>
            <a:r>
              <a:rPr lang="en-US" sz="1000" b="1" dirty="0"/>
              <a:t> site.</a:t>
            </a:r>
          </a:p>
        </p:txBody>
      </p:sp>
    </p:spTree>
    <p:extLst>
      <p:ext uri="{BB962C8B-B14F-4D97-AF65-F5344CB8AC3E}">
        <p14:creationId xmlns:p14="http://schemas.microsoft.com/office/powerpoint/2010/main" val="221093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89E5E37-8229-496F-9AAE-36F60A2953AC}" type="slidenum">
              <a:rPr lang="en-US" smtClean="0"/>
              <a:pPr/>
              <a:t>10</a:t>
            </a:fld>
            <a:endParaRPr lang="en-US" dirty="0"/>
          </a:p>
        </p:txBody>
      </p:sp>
      <p:sp>
        <p:nvSpPr>
          <p:cNvPr id="50179" name="Rectangle 2"/>
          <p:cNvSpPr>
            <a:spLocks noGrp="1" noRot="1" noChangeAspect="1" noChangeArrowheads="1" noTextEdit="1"/>
          </p:cNvSpPr>
          <p:nvPr>
            <p:ph type="sldImg"/>
          </p:nvPr>
        </p:nvSpPr>
        <p:spPr>
          <a:xfrm>
            <a:off x="406400" y="696913"/>
            <a:ext cx="6197600" cy="3486150"/>
          </a:xfrm>
          <a:ln/>
        </p:spPr>
      </p:sp>
      <p:sp>
        <p:nvSpPr>
          <p:cNvPr id="50180" name="Rectangle 3"/>
          <p:cNvSpPr>
            <a:spLocks noGrp="1" noChangeArrowheads="1"/>
          </p:cNvSpPr>
          <p:nvPr>
            <p:ph type="body" idx="1"/>
          </p:nvPr>
        </p:nvSpPr>
        <p:spPr>
          <a:noFill/>
          <a:ln/>
        </p:spPr>
        <p:txBody>
          <a:bodyPr/>
          <a:lstStyle/>
          <a:p>
            <a:pPr eaLnBrk="1" hangingPunct="1">
              <a:lnSpc>
                <a:spcPct val="80000"/>
              </a:lnSpc>
              <a:buFontTx/>
              <a:buNone/>
            </a:pPr>
            <a:r>
              <a:rPr lang="en-US" sz="1000" b="1" u="sng" dirty="0"/>
              <a:t>Instructor Comments</a:t>
            </a:r>
          </a:p>
          <a:p>
            <a:pPr marL="171450" indent="-171450" eaLnBrk="1" hangingPunct="1">
              <a:lnSpc>
                <a:spcPct val="80000"/>
              </a:lnSpc>
              <a:buFont typeface="Arial" panose="020B0604020202020204" pitchFamily="34" charset="0"/>
              <a:buChar char="•"/>
            </a:pPr>
            <a:r>
              <a:rPr lang="en-US" sz="1000" b="1" dirty="0"/>
              <a:t>ROE provide guidance to Soldiers</a:t>
            </a:r>
            <a:r>
              <a:rPr lang="en-US" sz="1000" dirty="0"/>
              <a:t> during mission execution.</a:t>
            </a:r>
          </a:p>
          <a:p>
            <a:pPr marL="171450" indent="-171450" eaLnBrk="1" hangingPunct="1">
              <a:lnSpc>
                <a:spcPct val="80000"/>
              </a:lnSpc>
              <a:buFont typeface="Arial" panose="020B0604020202020204" pitchFamily="34" charset="0"/>
              <a:buChar char="•"/>
            </a:pPr>
            <a:r>
              <a:rPr lang="en-US" sz="1000" b="1" dirty="0"/>
              <a:t>Judge Advocate</a:t>
            </a:r>
            <a:r>
              <a:rPr lang="en-US" sz="1000" dirty="0"/>
              <a:t> personnel (SJAs, Op Law Attorneys &amp; senior paralegal NCOs) play a significant role in </a:t>
            </a:r>
            <a:r>
              <a:rPr lang="en-US" sz="1000" b="1" dirty="0"/>
              <a:t>developing and integrating</a:t>
            </a:r>
            <a:r>
              <a:rPr lang="en-US" sz="1000" dirty="0"/>
              <a:t> ROE into operational planning and execution.</a:t>
            </a:r>
          </a:p>
          <a:p>
            <a:pPr marL="171450" indent="-171450" eaLnBrk="1" hangingPunct="1">
              <a:lnSpc>
                <a:spcPct val="80000"/>
              </a:lnSpc>
              <a:buFont typeface="Arial" panose="020B0604020202020204" pitchFamily="34" charset="0"/>
              <a:buChar char="•"/>
            </a:pPr>
            <a:r>
              <a:rPr lang="en-US" sz="1000" b="1" dirty="0"/>
              <a:t>Commanders establish ROE</a:t>
            </a:r>
            <a:r>
              <a:rPr lang="en-US" sz="1000" dirty="0"/>
              <a:t> to facilitate mission success and to ensure that all Soldiers within their units comply with the Law of Armed Conflict and applicable US and international law.</a:t>
            </a:r>
            <a:endParaRPr lang="en-US" sz="1000" b="1" dirty="0"/>
          </a:p>
          <a:p>
            <a:pPr marL="171450" indent="-171450" eaLnBrk="1" hangingPunct="1">
              <a:lnSpc>
                <a:spcPct val="80000"/>
              </a:lnSpc>
              <a:buFont typeface="Arial" panose="020B0604020202020204" pitchFamily="34" charset="0"/>
              <a:buChar char="•"/>
            </a:pPr>
            <a:r>
              <a:rPr lang="en-US" sz="1000" dirty="0"/>
              <a:t>Within DOD, the </a:t>
            </a:r>
            <a:r>
              <a:rPr lang="en-US" sz="1000" b="1" dirty="0"/>
              <a:t>Secretary of Defense approves</a:t>
            </a:r>
            <a:r>
              <a:rPr lang="en-US" sz="1000" dirty="0"/>
              <a:t> and the </a:t>
            </a:r>
            <a:r>
              <a:rPr lang="en-US" sz="1000" b="1" dirty="0"/>
              <a:t>Chairman</a:t>
            </a:r>
            <a:r>
              <a:rPr lang="en-US" sz="1000" dirty="0"/>
              <a:t> of the JCS </a:t>
            </a:r>
            <a:r>
              <a:rPr lang="en-US" sz="1000" b="1" dirty="0"/>
              <a:t>issues SROE</a:t>
            </a:r>
            <a:r>
              <a:rPr lang="en-US" sz="1000" dirty="0"/>
              <a:t> for U.S. military forces.</a:t>
            </a:r>
          </a:p>
          <a:p>
            <a:pPr marL="171450" indent="-171450" eaLnBrk="1" hangingPunct="1">
              <a:lnSpc>
                <a:spcPct val="80000"/>
              </a:lnSpc>
              <a:buFont typeface="Arial" panose="020B0604020202020204" pitchFamily="34" charset="0"/>
              <a:buChar char="•"/>
            </a:pPr>
            <a:r>
              <a:rPr lang="en-US" sz="1000" dirty="0"/>
              <a:t>Army personnel should review</a:t>
            </a:r>
            <a:r>
              <a:rPr lang="en-US" sz="1000" baseline="0" dirty="0"/>
              <a:t> Field Manual 3-84, Legal Support to Operations, September 2023 to consider areas of JA Roles and Responsibilities with respect to the ROE—see Table 3-1.</a:t>
            </a:r>
            <a:endParaRPr lang="en-US" sz="1000" dirty="0"/>
          </a:p>
          <a:p>
            <a:pPr lvl="1" eaLnBrk="1" hangingPunct="1">
              <a:lnSpc>
                <a:spcPct val="80000"/>
              </a:lnSpc>
            </a:pPr>
            <a:r>
              <a:rPr lang="en-US" sz="1000" dirty="0"/>
              <a:t>  </a:t>
            </a:r>
          </a:p>
          <a:p>
            <a:pPr eaLnBrk="1" hangingPunct="1">
              <a:lnSpc>
                <a:spcPct val="80000"/>
              </a:lnSpc>
            </a:pPr>
            <a:r>
              <a:rPr lang="en-US" sz="1000" b="1" u="sng" dirty="0"/>
              <a:t>Background</a:t>
            </a:r>
            <a:endParaRPr lang="en-US" sz="1000" u="sng" dirty="0"/>
          </a:p>
          <a:p>
            <a:pPr eaLnBrk="1" hangingPunct="1">
              <a:lnSpc>
                <a:spcPct val="80000"/>
              </a:lnSpc>
              <a:buFontTx/>
              <a:buChar char="•"/>
            </a:pPr>
            <a:r>
              <a:rPr lang="en-US" sz="1000" dirty="0"/>
              <a:t> Commanders at all levels are responsible for establishing ROE for mission accomplishment that comply with senior commanders’ ROE, the LOAC, applicable international and domestic law, and the SROE (CJCSI 3121.01B, para. 6.a.).</a:t>
            </a:r>
          </a:p>
          <a:p>
            <a:pPr lvl="1" eaLnBrk="1" hangingPunct="1">
              <a:lnSpc>
                <a:spcPct val="80000"/>
              </a:lnSpc>
              <a:buFontTx/>
              <a:buChar char="•"/>
            </a:pPr>
            <a:r>
              <a:rPr lang="en-US" sz="1000" b="1" baseline="0" dirty="0"/>
              <a:t> </a:t>
            </a:r>
            <a:r>
              <a:rPr lang="en-US" sz="1000" b="1" dirty="0"/>
              <a:t>Soldiers implement/use ROE as guidance during mission execution</a:t>
            </a:r>
            <a:r>
              <a:rPr lang="en-US" sz="1000" dirty="0"/>
              <a:t>.</a:t>
            </a:r>
          </a:p>
          <a:p>
            <a:pPr eaLnBrk="1" hangingPunct="1">
              <a:lnSpc>
                <a:spcPct val="80000"/>
              </a:lnSpc>
              <a:buFontTx/>
              <a:buChar char="•"/>
            </a:pPr>
            <a:r>
              <a:rPr lang="en-US" sz="1000" dirty="0"/>
              <a:t> As an expert in the law of military operations and international law, the Staff Judge Advocate (SJA) plays a significant role, with the J-3 and J-5, in developing and integrating ROE into operational planning. (CJCSI 3121.01B, Encl. J, para. 2.a.4.)</a:t>
            </a:r>
          </a:p>
          <a:p>
            <a:pPr lvl="1" eaLnBrk="1" hangingPunct="1">
              <a:lnSpc>
                <a:spcPct val="80000"/>
              </a:lnSpc>
              <a:buFontTx/>
              <a:buChar char="•"/>
            </a:pPr>
            <a:r>
              <a:rPr lang="en-US" sz="1000" dirty="0"/>
              <a:t> Judge Advocates and senior paralegal noncommissioned officers at every level of command assist commanders in integrating ROE into mission planning and execution AND teach ROE to unit personnel.</a:t>
            </a:r>
          </a:p>
          <a:p>
            <a:pPr eaLnBrk="1" hangingPunct="1">
              <a:lnSpc>
                <a:spcPct val="80000"/>
              </a:lnSpc>
              <a:buFontTx/>
              <a:buChar char="•"/>
            </a:pPr>
            <a:r>
              <a:rPr lang="en-US" sz="1000" dirty="0"/>
              <a:t> The SECDEF approves and the Chairman of the Joint Chiefs of Staff (CJCS) promulgates SROE for US forces.  (CJCSI 3121.01B, para. 6)</a:t>
            </a:r>
          </a:p>
          <a:p>
            <a:pPr eaLnBrk="1" hangingPunct="1">
              <a:lnSpc>
                <a:spcPct val="80000"/>
              </a:lnSpc>
              <a:buFontTx/>
              <a:buChar char="•"/>
            </a:pPr>
            <a:r>
              <a:rPr lang="en-US" sz="1000" dirty="0"/>
              <a:t> The Joint Staff, Operations Directorate (J3), is responsible for maintenance of the SROE in coordination with the Office of the Secretary of Defense (OSD) (CJCSI 3121.01B, para. 6.)</a:t>
            </a:r>
          </a:p>
          <a:p>
            <a:pPr eaLnBrk="1" hangingPunct="1">
              <a:lnSpc>
                <a:spcPct val="80000"/>
              </a:lnSpc>
            </a:pPr>
            <a:endParaRPr lang="en-US" sz="1000" dirty="0"/>
          </a:p>
          <a:p>
            <a:pPr eaLnBrk="1" hangingPunct="1">
              <a:lnSpc>
                <a:spcPct val="80000"/>
              </a:lnSpc>
            </a:pPr>
            <a:r>
              <a:rPr lang="en-US" sz="1000" dirty="0"/>
              <a:t> </a:t>
            </a:r>
          </a:p>
        </p:txBody>
      </p:sp>
    </p:spTree>
    <p:extLst>
      <p:ext uri="{BB962C8B-B14F-4D97-AF65-F5344CB8AC3E}">
        <p14:creationId xmlns:p14="http://schemas.microsoft.com/office/powerpoint/2010/main" val="1608493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73AD6A9-07BD-4513-8329-18E437ED039F}" type="slidenum">
              <a:rPr lang="en-US" smtClean="0"/>
              <a:pPr/>
              <a:t>11</a:t>
            </a:fld>
            <a:endParaRPr lang="en-US" dirty="0"/>
          </a:p>
        </p:txBody>
      </p:sp>
      <p:sp>
        <p:nvSpPr>
          <p:cNvPr id="51203" name="Rectangle 2"/>
          <p:cNvSpPr>
            <a:spLocks noGrp="1" noRot="1" noChangeAspect="1" noChangeArrowheads="1" noTextEdit="1"/>
          </p:cNvSpPr>
          <p:nvPr>
            <p:ph type="sldImg"/>
          </p:nvPr>
        </p:nvSpPr>
        <p:spPr>
          <a:xfrm>
            <a:off x="406400" y="696913"/>
            <a:ext cx="6197600" cy="3486150"/>
          </a:xfrm>
          <a:ln/>
        </p:spPr>
      </p:sp>
      <p:sp>
        <p:nvSpPr>
          <p:cNvPr id="51204" name="Rectangle 3"/>
          <p:cNvSpPr>
            <a:spLocks noGrp="1" noChangeArrowheads="1"/>
          </p:cNvSpPr>
          <p:nvPr>
            <p:ph type="body" idx="1"/>
          </p:nvPr>
        </p:nvSpPr>
        <p:spPr>
          <a:noFill/>
          <a:ln/>
        </p:spPr>
        <p:txBody>
          <a:bodyPr/>
          <a:lstStyle/>
          <a:p>
            <a:pPr eaLnBrk="1" hangingPunct="1">
              <a:buFontTx/>
              <a:buNone/>
            </a:pPr>
            <a:r>
              <a:rPr lang="en-US" b="1" u="sng" dirty="0"/>
              <a:t>Instructor Comments</a:t>
            </a:r>
          </a:p>
          <a:p>
            <a:pPr marL="171450" indent="-171450" eaLnBrk="1" hangingPunct="1">
              <a:buFont typeface="Arial" panose="020B0604020202020204" pitchFamily="34" charset="0"/>
              <a:buChar char="•"/>
            </a:pPr>
            <a:r>
              <a:rPr lang="en-US" dirty="0"/>
              <a:t>ROE are </a:t>
            </a:r>
            <a:r>
              <a:rPr lang="en-US" b="1" dirty="0"/>
              <a:t>critical to mission accomplishment</a:t>
            </a:r>
            <a:r>
              <a:rPr lang="en-US" dirty="0"/>
              <a:t> – it is especially important to understand What, When, Where, and How to use ROE within different domains and missions.</a:t>
            </a:r>
          </a:p>
          <a:p>
            <a:pPr marL="171450" indent="-171450" eaLnBrk="1" hangingPunct="1">
              <a:buFont typeface="Arial" panose="020B0604020202020204" pitchFamily="34" charset="0"/>
              <a:buChar char="•"/>
            </a:pPr>
            <a:r>
              <a:rPr lang="en-US" dirty="0"/>
              <a:t>ROE give all Soldiers a </a:t>
            </a:r>
            <a:r>
              <a:rPr lang="en-US" b="1" dirty="0"/>
              <a:t>common set of engagement rules</a:t>
            </a:r>
            <a:r>
              <a:rPr lang="en-US" dirty="0"/>
              <a:t>.</a:t>
            </a:r>
          </a:p>
          <a:p>
            <a:pPr marL="171450" indent="-171450" eaLnBrk="1" hangingPunct="1">
              <a:buFont typeface="Arial" panose="020B0604020202020204" pitchFamily="34" charset="0"/>
              <a:buChar char="•"/>
            </a:pPr>
            <a:r>
              <a:rPr lang="en-US" dirty="0"/>
              <a:t>ROE </a:t>
            </a:r>
            <a:r>
              <a:rPr lang="en-US" b="1" dirty="0"/>
              <a:t>provide guidance for use of force in self-defense.  The Law of Armed Conflict, which includes customary international law, forms the basis for the use of force in self-defense.</a:t>
            </a:r>
            <a:r>
              <a:rPr lang="en-US" dirty="0"/>
              <a:t> </a:t>
            </a:r>
          </a:p>
          <a:p>
            <a:pPr eaLnBrk="1" hangingPunct="1">
              <a:buFontTx/>
              <a:buChar char="•"/>
            </a:pPr>
            <a:endParaRPr lang="en-US" dirty="0"/>
          </a:p>
          <a:p>
            <a:pPr eaLnBrk="1" hangingPunct="1"/>
            <a:r>
              <a:rPr lang="en-US" b="1" u="sng" dirty="0"/>
              <a:t>Background</a:t>
            </a:r>
            <a:endParaRPr lang="en-US" u="sng" dirty="0"/>
          </a:p>
          <a:p>
            <a:pPr marL="171450" indent="-171450" eaLnBrk="1" hangingPunct="1">
              <a:buFont typeface="Arial" panose="020B0604020202020204" pitchFamily="34" charset="0"/>
              <a:buChar char="•"/>
            </a:pPr>
            <a:r>
              <a:rPr lang="en-US" dirty="0"/>
              <a:t>Unit commanders at all levels shall ensure that individuals within their respective units understand and are trained on when and how to use force in self-defense. (CJCSI 3121.01B, Encl. A, para. 1.b.)</a:t>
            </a:r>
          </a:p>
          <a:p>
            <a:pPr marL="171450" indent="-171450" eaLnBrk="1" hangingPunct="1">
              <a:buFont typeface="Arial" panose="020B0604020202020204" pitchFamily="34" charset="0"/>
              <a:buChar char="•"/>
            </a:pPr>
            <a:r>
              <a:rPr lang="en-US" dirty="0"/>
              <a:t>The SROE provide uniform training and planning capabilities. The unclassified SROE are authorized for distribution to commanders at all levels and are to be used as fundamental guidance for training and directing forces. (CJCSI 3121.01B, Encl. A, para. 1.b.)</a:t>
            </a:r>
          </a:p>
        </p:txBody>
      </p:sp>
    </p:spTree>
    <p:extLst>
      <p:ext uri="{BB962C8B-B14F-4D97-AF65-F5344CB8AC3E}">
        <p14:creationId xmlns:p14="http://schemas.microsoft.com/office/powerpoint/2010/main" val="144106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9DF1AD9-5667-4C23-A4C0-AAE286A763BE}" type="slidenum">
              <a:rPr lang="en-US" smtClean="0">
                <a:solidFill>
                  <a:srgbClr val="000000"/>
                </a:solidFill>
              </a:rPr>
              <a:pPr/>
              <a:t>12</a:t>
            </a:fld>
            <a:endParaRPr lang="en-US" dirty="0">
              <a:solidFill>
                <a:srgbClr val="000000"/>
              </a:solidFill>
            </a:endParaRPr>
          </a:p>
        </p:txBody>
      </p:sp>
      <p:sp>
        <p:nvSpPr>
          <p:cNvPr id="52227" name="Rectangle 2"/>
          <p:cNvSpPr>
            <a:spLocks noGrp="1" noRot="1" noChangeAspect="1" noChangeArrowheads="1" noTextEdit="1"/>
          </p:cNvSpPr>
          <p:nvPr>
            <p:ph type="sldImg"/>
          </p:nvPr>
        </p:nvSpPr>
        <p:spPr>
          <a:xfrm>
            <a:off x="406400" y="696913"/>
            <a:ext cx="6197600" cy="3486150"/>
          </a:xfrm>
          <a:ln/>
        </p:spPr>
      </p:sp>
      <p:sp>
        <p:nvSpPr>
          <p:cNvPr id="52228" name="Rectangle 3"/>
          <p:cNvSpPr>
            <a:spLocks noGrp="1" noChangeArrowheads="1"/>
          </p:cNvSpPr>
          <p:nvPr>
            <p:ph type="body" idx="1"/>
          </p:nvPr>
        </p:nvSpPr>
        <p:spPr>
          <a:noFill/>
          <a:ln/>
        </p:spPr>
        <p:txBody>
          <a:bodyPr/>
          <a:lstStyle/>
          <a:p>
            <a:pPr eaLnBrk="1" hangingPunct="1">
              <a:buFontTx/>
              <a:buNone/>
            </a:pPr>
            <a:r>
              <a:rPr lang="en-US" b="1" u="sng" dirty="0"/>
              <a:t>Instructor Comments</a:t>
            </a:r>
          </a:p>
          <a:p>
            <a:pPr marL="171450" indent="-171450" eaLnBrk="1" hangingPunct="1">
              <a:buFont typeface="Arial" panose="020B0604020202020204" pitchFamily="34" charset="0"/>
              <a:buChar char="•"/>
            </a:pPr>
            <a:r>
              <a:rPr lang="en-US" b="1" dirty="0"/>
              <a:t>Understand that ROE is not the same thing as the LOAC. The LOAC</a:t>
            </a:r>
            <a:r>
              <a:rPr lang="en-US" b="1" baseline="0" dirty="0"/>
              <a:t> is a consistent body of law that provides a minimum standard of conduct. The ROE can (and should) change as a unit transitions across the competition and conflict spectrum. ROE can </a:t>
            </a:r>
            <a:r>
              <a:rPr lang="en-US" b="1" u="sng" baseline="0" dirty="0"/>
              <a:t>NEVER</a:t>
            </a:r>
            <a:r>
              <a:rPr lang="en-US" b="1" baseline="0" dirty="0"/>
              <a:t> authorize a violation of the LOAC.  Commanders and Soldiers must comply with both LOAC and ROE.</a:t>
            </a:r>
          </a:p>
          <a:p>
            <a:pPr marL="171450" indent="-171450" eaLnBrk="1" hangingPunct="1">
              <a:buFont typeface="Arial" panose="020B0604020202020204" pitchFamily="34" charset="0"/>
              <a:buChar char="•"/>
            </a:pPr>
            <a:r>
              <a:rPr lang="en-US" b="1" dirty="0"/>
              <a:t>Understanding and complying with the LOAC and ROE is critically important for mission success</a:t>
            </a:r>
            <a:r>
              <a:rPr lang="en-US" dirty="0"/>
              <a:t> – particularly in urban areas where mission success is tied to understanding when and how much force to use in self-defense and in minimizing civilian casualties.</a:t>
            </a:r>
          </a:p>
          <a:p>
            <a:pPr marL="171450" indent="-171450" eaLnBrk="1" hangingPunct="1">
              <a:buFont typeface="Arial" panose="020B0604020202020204" pitchFamily="34" charset="0"/>
              <a:buChar char="•"/>
            </a:pPr>
            <a:r>
              <a:rPr lang="en-US" dirty="0"/>
              <a:t>Violations of the SROE, Unit ROE, and the LOAC may be prosecuted under the </a:t>
            </a:r>
            <a:r>
              <a:rPr lang="en-US" b="1" dirty="0"/>
              <a:t>UCMJ</a:t>
            </a:r>
            <a:r>
              <a:rPr lang="en-US" dirty="0"/>
              <a:t> – Use My Lai as an illustration</a:t>
            </a:r>
            <a:r>
              <a:rPr lang="en-US" b="1" dirty="0"/>
              <a:t>.  War crimes are serious violations of the LOAC that are punishable by criminal sanctions.  The actions of US Soldiers at My Lai</a:t>
            </a:r>
            <a:r>
              <a:rPr lang="en-US" b="1" baseline="0" dirty="0"/>
              <a:t> were war crimes—killing without justification.  </a:t>
            </a:r>
            <a:r>
              <a:rPr lang="en-US" b="1" dirty="0"/>
              <a:t>However,</a:t>
            </a:r>
            <a:r>
              <a:rPr lang="en-US" b="1" baseline="0" dirty="0"/>
              <a:t> </a:t>
            </a:r>
            <a:r>
              <a:rPr lang="en-US" b="0" baseline="0" dirty="0"/>
              <a:t>in circumstances where an ROE violation does not rise to the level that would merit UCMJ action, a variety of adverse administrative actions are at the commander’s disposal.</a:t>
            </a:r>
          </a:p>
          <a:p>
            <a:pPr marL="171450" indent="-171450" eaLnBrk="1" hangingPunct="1">
              <a:buFont typeface="Arial" panose="020B0604020202020204" pitchFamily="34" charset="0"/>
              <a:buChar char="•"/>
            </a:pPr>
            <a:r>
              <a:rPr lang="en-US" b="0" baseline="0" dirty="0"/>
              <a:t>SROE are orders and violation may be punishable under Art. 92 of the UCMJ or other adverse administrative action.</a:t>
            </a:r>
            <a:endParaRPr lang="en-US" b="1" dirty="0"/>
          </a:p>
          <a:p>
            <a:pPr lvl="1" eaLnBrk="1" hangingPunct="1">
              <a:buFontTx/>
              <a:buChar char="•"/>
            </a:pPr>
            <a:endParaRPr lang="en-US" b="1" dirty="0"/>
          </a:p>
          <a:p>
            <a:pPr eaLnBrk="1" hangingPunct="1"/>
            <a:r>
              <a:rPr lang="en-US" b="1" u="sng" dirty="0"/>
              <a:t>Background</a:t>
            </a:r>
            <a:endParaRPr lang="en-US" u="sng" dirty="0"/>
          </a:p>
          <a:p>
            <a:pPr eaLnBrk="1" hangingPunct="1">
              <a:buFontTx/>
              <a:buChar char="•"/>
            </a:pPr>
            <a:r>
              <a:rPr lang="en-US" dirty="0"/>
              <a:t> US forces will comply with the LOAC during military operations involving armed conflict, no matter how the conflict may be characterized under international law, and in all other military operations.</a:t>
            </a:r>
          </a:p>
          <a:p>
            <a:pPr eaLnBrk="1" hangingPunct="1">
              <a:buFontTx/>
              <a:buChar char="•"/>
            </a:pPr>
            <a:r>
              <a:rPr lang="en-US" baseline="0" dirty="0"/>
              <a:t> For more information on enforcement of the LOAC and accountability, see </a:t>
            </a:r>
            <a:r>
              <a:rPr lang="en-US" b="1" baseline="0" dirty="0"/>
              <a:t>Chapter 8</a:t>
            </a:r>
            <a:r>
              <a:rPr lang="en-US" baseline="0" dirty="0"/>
              <a:t> of Field Manual 6-27/MCTP 11-10C, The Commander’s Handbook on the Law of Land Warfare, August 2019.</a:t>
            </a:r>
            <a:r>
              <a:rPr lang="en-US" dirty="0"/>
              <a:t> </a:t>
            </a:r>
          </a:p>
          <a:p>
            <a:pPr eaLnBrk="1" hangingPunct="1"/>
            <a:r>
              <a:rPr lang="en-US" dirty="0"/>
              <a:t> </a:t>
            </a:r>
          </a:p>
        </p:txBody>
      </p:sp>
    </p:spTree>
    <p:extLst>
      <p:ext uri="{BB962C8B-B14F-4D97-AF65-F5344CB8AC3E}">
        <p14:creationId xmlns:p14="http://schemas.microsoft.com/office/powerpoint/2010/main" val="244129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2AEDA8D-D1DE-47F8-9C1A-E121D28AF6D2}" type="slidenum">
              <a:rPr lang="en-US" smtClean="0"/>
              <a:pPr/>
              <a:t>13</a:t>
            </a:fld>
            <a:endParaRPr lang="en-US" dirty="0"/>
          </a:p>
        </p:txBody>
      </p:sp>
      <p:sp>
        <p:nvSpPr>
          <p:cNvPr id="56323" name="Rectangle 2"/>
          <p:cNvSpPr>
            <a:spLocks noGrp="1" noRot="1" noChangeAspect="1" noChangeArrowheads="1" noTextEdit="1"/>
          </p:cNvSpPr>
          <p:nvPr>
            <p:ph type="sldImg"/>
          </p:nvPr>
        </p:nvSpPr>
        <p:spPr>
          <a:xfrm>
            <a:off x="361950" y="674688"/>
            <a:ext cx="6197600" cy="3486150"/>
          </a:xfrm>
          <a:ln/>
        </p:spPr>
      </p:sp>
      <p:sp>
        <p:nvSpPr>
          <p:cNvPr id="56324" name="Rectangle 3"/>
          <p:cNvSpPr>
            <a:spLocks noGrp="1" noChangeArrowheads="1"/>
          </p:cNvSpPr>
          <p:nvPr>
            <p:ph type="body" idx="1"/>
          </p:nvPr>
        </p:nvSpPr>
        <p:spPr>
          <a:noFill/>
          <a:ln/>
        </p:spPr>
        <p:txBody>
          <a:bodyPr/>
          <a:lstStyle/>
          <a:p>
            <a:pPr eaLnBrk="1" hangingPunct="1">
              <a:buFontTx/>
              <a:buNone/>
            </a:pPr>
            <a:r>
              <a:rPr lang="en-US" b="1" u="sng" dirty="0"/>
              <a:t>Instructor Comment</a:t>
            </a:r>
          </a:p>
          <a:p>
            <a:pPr lvl="0" eaLnBrk="1" hangingPunct="1">
              <a:buFontTx/>
              <a:buChar char="•"/>
            </a:pPr>
            <a:r>
              <a:rPr lang="en-US" b="1" dirty="0"/>
              <a:t> </a:t>
            </a:r>
            <a:r>
              <a:rPr lang="en-US" b="1" i="1" dirty="0"/>
              <a:t>Declared</a:t>
            </a:r>
            <a:r>
              <a:rPr lang="en-US" b="1" i="1" baseline="0" dirty="0"/>
              <a:t> Hostile Force</a:t>
            </a:r>
            <a:r>
              <a:rPr lang="en-US" dirty="0"/>
              <a:t>: Once a force is declared to be “hostile,” U.S. units </a:t>
            </a:r>
            <a:r>
              <a:rPr lang="en-US" b="1" dirty="0"/>
              <a:t>may engage it without observing a hostile act or demonstration of hostile intent</a:t>
            </a:r>
            <a:r>
              <a:rPr lang="en-US" dirty="0"/>
              <a:t>; </a:t>
            </a:r>
            <a:r>
              <a:rPr lang="en-US" i="1" dirty="0"/>
              <a:t>i.e.</a:t>
            </a:r>
            <a:r>
              <a:rPr lang="en-US" dirty="0"/>
              <a:t>, the basis for engagement shifts from conduct to status. OPLAW Handbook, Ch. 5, III, para. E.2.b.; </a:t>
            </a:r>
            <a:r>
              <a:rPr lang="en-US" i="1" dirty="0"/>
              <a:t>see also</a:t>
            </a:r>
            <a:r>
              <a:rPr lang="en-US" dirty="0"/>
              <a:t> CJCSI 3121.01B, Encl. A, para. 2.b.</a:t>
            </a:r>
          </a:p>
          <a:p>
            <a:pPr lvl="2" eaLnBrk="1" hangingPunct="1"/>
            <a:r>
              <a:rPr lang="en-US" dirty="0"/>
              <a:t> </a:t>
            </a:r>
            <a:endParaRPr lang="en-US" b="1" dirty="0"/>
          </a:p>
          <a:p>
            <a:pPr eaLnBrk="1" hangingPunct="1"/>
            <a:r>
              <a:rPr lang="en-US" b="1" u="sng" dirty="0"/>
              <a:t>Background</a:t>
            </a:r>
            <a:endParaRPr lang="en-US" u="sng" dirty="0"/>
          </a:p>
          <a:p>
            <a:pPr eaLnBrk="1" hangingPunct="1">
              <a:buFontTx/>
              <a:buChar char="•"/>
            </a:pPr>
            <a:r>
              <a:rPr lang="en-US" dirty="0"/>
              <a:t> A declared hostile force can be any paramilitary or military force or Non-State Armed Group (terrorist) declared hostile by appropriate US authority. (CJCSI 3121.01B, Encl. A, para. 3.d.) (Note: Policy and procedures regarding the authority to declare forces hostile are provided in CJCSI 3121.01B, Encl. A, para. 3).</a:t>
            </a:r>
          </a:p>
          <a:p>
            <a:pPr eaLnBrk="1" hangingPunct="1">
              <a:buFontTx/>
              <a:buChar char="•"/>
            </a:pPr>
            <a:r>
              <a:rPr lang="en-US" dirty="0"/>
              <a:t> Declared Hostile Force is a status-based target that may be engaged under ROE without having to first observe conduct.</a:t>
            </a:r>
            <a:r>
              <a:rPr lang="en-US" baseline="0" dirty="0"/>
              <a:t>  A classic example of a declared hostile force would be the armed force of an enemy such as Nazi Germans.  Use that as an example to help Commanders and Soldiers appreciate the difference between a declared hostile force and self-defense scenarios.</a:t>
            </a:r>
          </a:p>
          <a:p>
            <a:pPr eaLnBrk="1" hangingPunct="1">
              <a:buFontTx/>
              <a:buNone/>
            </a:pPr>
            <a:endParaRPr lang="en-US" dirty="0"/>
          </a:p>
          <a:p>
            <a:pPr eaLnBrk="1" hangingPunct="1"/>
            <a:endParaRPr lang="en-US" dirty="0"/>
          </a:p>
          <a:p>
            <a:pPr eaLnBrk="1" hangingPunct="1"/>
            <a:r>
              <a:rPr lang="en-US" b="1" dirty="0"/>
              <a:t> </a:t>
            </a:r>
          </a:p>
          <a:p>
            <a:pPr eaLnBrk="1" hangingPunct="1"/>
            <a:endParaRPr lang="en-US" dirty="0"/>
          </a:p>
          <a:p>
            <a:pPr eaLnBrk="1" hangingPunct="1"/>
            <a:endParaRPr lang="en-US" dirty="0"/>
          </a:p>
          <a:p>
            <a:pPr eaLnBrk="1" hangingPunct="1"/>
            <a:r>
              <a:rPr lang="en-US" b="1" dirty="0"/>
              <a:t> </a:t>
            </a:r>
          </a:p>
        </p:txBody>
      </p:sp>
    </p:spTree>
    <p:extLst>
      <p:ext uri="{BB962C8B-B14F-4D97-AF65-F5344CB8AC3E}">
        <p14:creationId xmlns:p14="http://schemas.microsoft.com/office/powerpoint/2010/main" val="4080935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AB29FCA-D642-4CDA-AF61-103E0A7E6514}" type="slidenum">
              <a:rPr lang="en-US" smtClean="0"/>
              <a:pPr/>
              <a:t>14</a:t>
            </a:fld>
            <a:endParaRPr lang="en-US" dirty="0"/>
          </a:p>
        </p:txBody>
      </p:sp>
      <p:sp>
        <p:nvSpPr>
          <p:cNvPr id="53251" name="Rectangle 2"/>
          <p:cNvSpPr>
            <a:spLocks noGrp="1" noRot="1" noChangeAspect="1" noChangeArrowheads="1" noTextEdit="1"/>
          </p:cNvSpPr>
          <p:nvPr>
            <p:ph type="sldImg"/>
          </p:nvPr>
        </p:nvSpPr>
        <p:spPr>
          <a:xfrm>
            <a:off x="406400" y="696913"/>
            <a:ext cx="6197600" cy="3486150"/>
          </a:xfrm>
          <a:ln/>
        </p:spPr>
      </p:sp>
      <p:sp>
        <p:nvSpPr>
          <p:cNvPr id="53252" name="Rectangle 3"/>
          <p:cNvSpPr>
            <a:spLocks noGrp="1" noChangeArrowheads="1"/>
          </p:cNvSpPr>
          <p:nvPr>
            <p:ph type="body" idx="1"/>
          </p:nvPr>
        </p:nvSpPr>
        <p:spPr>
          <a:noFill/>
          <a:ln/>
        </p:spPr>
        <p:txBody>
          <a:bodyPr/>
          <a:lstStyle/>
          <a:p>
            <a:pPr eaLnBrk="1" hangingPunct="1">
              <a:lnSpc>
                <a:spcPct val="90000"/>
              </a:lnSpc>
              <a:buFontTx/>
              <a:buNone/>
            </a:pPr>
            <a:r>
              <a:rPr lang="en-US" sz="1000" b="1" u="sng" dirty="0"/>
              <a:t>Instructor Comments</a:t>
            </a:r>
          </a:p>
          <a:p>
            <a:pPr lvl="0" eaLnBrk="1" hangingPunct="1">
              <a:lnSpc>
                <a:spcPct val="90000"/>
              </a:lnSpc>
              <a:buFontTx/>
              <a:buChar char="•"/>
            </a:pPr>
            <a:r>
              <a:rPr lang="en-US" sz="1000" b="1" i="1" dirty="0"/>
              <a:t> Inherent Right of Self-Defense</a:t>
            </a:r>
            <a:r>
              <a:rPr lang="en-US" sz="1000" dirty="0"/>
              <a:t>: The right to defend oneself and other U.S. forces in the vicinity from a </a:t>
            </a:r>
            <a:r>
              <a:rPr lang="en-US" sz="1000" b="1" dirty="0"/>
              <a:t>hostile act or demonstrated hostile intent</a:t>
            </a:r>
            <a:r>
              <a:rPr lang="en-US" sz="1000" dirty="0"/>
              <a:t>.  When individuals are assigned and acting as part of a unit, individual self-defense should be considered a subset of unit self-defense. Unit commanders may limit individual self-defense by members of their unit.  OPLAW Handbook, Ch. 5.</a:t>
            </a:r>
            <a:endParaRPr lang="en-US" sz="1000" b="1" dirty="0"/>
          </a:p>
          <a:p>
            <a:pPr lvl="0" eaLnBrk="1" hangingPunct="1">
              <a:lnSpc>
                <a:spcPct val="90000"/>
              </a:lnSpc>
              <a:buFontTx/>
              <a:buChar char="•"/>
            </a:pPr>
            <a:r>
              <a:rPr lang="en-US" sz="1000" b="1" dirty="0"/>
              <a:t> </a:t>
            </a:r>
            <a:r>
              <a:rPr lang="en-US" sz="1000" b="1" i="1" dirty="0"/>
              <a:t>Unit self-defense</a:t>
            </a:r>
            <a:r>
              <a:rPr lang="en-US" sz="1000" i="1" dirty="0"/>
              <a:t>: </a:t>
            </a:r>
            <a:r>
              <a:rPr lang="en-US" sz="1000" dirty="0"/>
              <a:t>The act of defending elements or personnel of a defined unit, as well as U.S. forces in the vicinity thereof, </a:t>
            </a:r>
            <a:r>
              <a:rPr lang="en-US" sz="1000" b="1" dirty="0"/>
              <a:t>against a hostile act or demonstrated hostile intent</a:t>
            </a:r>
            <a:r>
              <a:rPr lang="en-US" sz="1000" dirty="0"/>
              <a:t>.  OPLAW Handbook, Ch. 5.</a:t>
            </a:r>
            <a:endParaRPr lang="en-US" sz="1000" u="sng" dirty="0"/>
          </a:p>
          <a:p>
            <a:pPr eaLnBrk="1" hangingPunct="1">
              <a:lnSpc>
                <a:spcPct val="90000"/>
              </a:lnSpc>
            </a:pPr>
            <a:endParaRPr lang="en-US" sz="1000" u="sng" dirty="0"/>
          </a:p>
          <a:p>
            <a:pPr eaLnBrk="1" hangingPunct="1">
              <a:lnSpc>
                <a:spcPct val="90000"/>
              </a:lnSpc>
            </a:pPr>
            <a:r>
              <a:rPr lang="en-US" sz="1000" b="1" u="sng" dirty="0"/>
              <a:t>Background</a:t>
            </a:r>
          </a:p>
          <a:p>
            <a:pPr eaLnBrk="1" hangingPunct="1">
              <a:lnSpc>
                <a:spcPct val="90000"/>
              </a:lnSpc>
              <a:buFontTx/>
              <a:buChar char="•"/>
            </a:pPr>
            <a:r>
              <a:rPr lang="en-US" sz="1000" dirty="0"/>
              <a:t> Unless otherwise directed by a unit commander, Soldiers may exercise individual self-defense in response to a hostile act or demonstrated hostile intent. (CJCSI 3121.01B, Encl. A, para 3.a.)</a:t>
            </a:r>
          </a:p>
          <a:p>
            <a:pPr eaLnBrk="1" hangingPunct="1">
              <a:lnSpc>
                <a:spcPct val="90000"/>
              </a:lnSpc>
              <a:buFontTx/>
              <a:buChar char="•"/>
            </a:pPr>
            <a:r>
              <a:rPr lang="en-US" sz="1000" dirty="0"/>
              <a:t> Unit commanders always retain the inherent right and obligation to exercise unit self-defense in response to a hostile act or demonstrated hostile intent.  (CJCSI 3121.01B, Encl. A, para 3.a.)</a:t>
            </a:r>
          </a:p>
          <a:p>
            <a:pPr eaLnBrk="1" hangingPunct="1">
              <a:lnSpc>
                <a:spcPct val="90000"/>
              </a:lnSpc>
              <a:buFontTx/>
              <a:buChar char="•"/>
            </a:pPr>
            <a:r>
              <a:rPr lang="en-US" sz="1000" dirty="0"/>
              <a:t> Unit commanders MAY LIMIT individual self-defense by members of their unit. (CJCSI 3121.01B, Encl. A, para 3.a.)</a:t>
            </a:r>
          </a:p>
          <a:p>
            <a:pPr eaLnBrk="1" hangingPunct="1">
              <a:lnSpc>
                <a:spcPct val="90000"/>
              </a:lnSpc>
              <a:buFontTx/>
              <a:buChar char="•"/>
            </a:pPr>
            <a:r>
              <a:rPr lang="en-US" sz="1000" dirty="0"/>
              <a:t> Unit and individual self-defense includes defense of other US military forces in the vicinity. (CJCSI 3121.01B, Encl. A, para 3.a.)</a:t>
            </a:r>
          </a:p>
          <a:p>
            <a:pPr eaLnBrk="1" hangingPunct="1">
              <a:lnSpc>
                <a:spcPct val="90000"/>
              </a:lnSpc>
            </a:pPr>
            <a:endParaRPr lang="en-US" sz="1000" dirty="0"/>
          </a:p>
        </p:txBody>
      </p:sp>
    </p:spTree>
    <p:extLst>
      <p:ext uri="{BB962C8B-B14F-4D97-AF65-F5344CB8AC3E}">
        <p14:creationId xmlns:p14="http://schemas.microsoft.com/office/powerpoint/2010/main" val="2601342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051F104-AB7D-4579-B5FB-30896EDCEECD}" type="slidenum">
              <a:rPr lang="en-US" smtClean="0"/>
              <a:pPr/>
              <a:t>15</a:t>
            </a:fld>
            <a:endParaRPr lang="en-US" dirty="0"/>
          </a:p>
        </p:txBody>
      </p:sp>
      <p:sp>
        <p:nvSpPr>
          <p:cNvPr id="54275" name="Rectangle 2"/>
          <p:cNvSpPr>
            <a:spLocks noGrp="1" noRot="1" noChangeAspect="1" noChangeArrowheads="1" noTextEdit="1"/>
          </p:cNvSpPr>
          <p:nvPr>
            <p:ph type="sldImg"/>
          </p:nvPr>
        </p:nvSpPr>
        <p:spPr>
          <a:xfrm>
            <a:off x="406400" y="696913"/>
            <a:ext cx="6197600" cy="3486150"/>
          </a:xfrm>
          <a:ln/>
        </p:spPr>
      </p:sp>
      <p:sp>
        <p:nvSpPr>
          <p:cNvPr id="54276" name="Rectangle 3"/>
          <p:cNvSpPr>
            <a:spLocks noGrp="1" noChangeArrowheads="1"/>
          </p:cNvSpPr>
          <p:nvPr>
            <p:ph type="body" idx="1"/>
          </p:nvPr>
        </p:nvSpPr>
        <p:spPr>
          <a:noFill/>
          <a:ln/>
        </p:spPr>
        <p:txBody>
          <a:bodyPr/>
          <a:lstStyle/>
          <a:p>
            <a:pPr eaLnBrk="1" hangingPunct="1">
              <a:lnSpc>
                <a:spcPct val="90000"/>
              </a:lnSpc>
              <a:buFontTx/>
              <a:buNone/>
            </a:pPr>
            <a:r>
              <a:rPr lang="en-US" sz="1000" b="1" u="sng" dirty="0"/>
              <a:t>Instructor Comments</a:t>
            </a:r>
          </a:p>
          <a:p>
            <a:pPr lvl="0" eaLnBrk="1" hangingPunct="1">
              <a:lnSpc>
                <a:spcPct val="90000"/>
              </a:lnSpc>
              <a:buFontTx/>
              <a:buChar char="•"/>
            </a:pPr>
            <a:r>
              <a:rPr lang="en-US" sz="1000" i="1" dirty="0"/>
              <a:t> </a:t>
            </a:r>
            <a:r>
              <a:rPr lang="en-US" sz="1000" b="1" i="1" dirty="0"/>
              <a:t>National self-defense</a:t>
            </a:r>
            <a:r>
              <a:rPr lang="en-US" sz="1000" b="0" i="0" dirty="0"/>
              <a:t>:</a:t>
            </a:r>
            <a:r>
              <a:rPr lang="en-US" sz="1000" dirty="0"/>
              <a:t> The </a:t>
            </a:r>
            <a:r>
              <a:rPr lang="en-US" sz="1000" b="1" dirty="0"/>
              <a:t>act of defending the United States</a:t>
            </a:r>
            <a:r>
              <a:rPr lang="en-US" sz="1000" dirty="0"/>
              <a:t>, U.S. forces, and, in certain circumstances, U.S. citizens and their property, and U.S. commercial assets </a:t>
            </a:r>
            <a:r>
              <a:rPr lang="en-US" sz="1000" b="1" dirty="0"/>
              <a:t>from a hostile act, demonstrated hostile intent or declared hostile force</a:t>
            </a:r>
            <a:r>
              <a:rPr lang="en-US" sz="1000" dirty="0"/>
              <a:t>. OPLAW Handbook, Ch. 5.</a:t>
            </a:r>
          </a:p>
          <a:p>
            <a:pPr lvl="0" eaLnBrk="1" hangingPunct="1">
              <a:lnSpc>
                <a:spcPct val="90000"/>
              </a:lnSpc>
              <a:buFontTx/>
              <a:buChar char="•"/>
            </a:pPr>
            <a:r>
              <a:rPr lang="en-US" sz="1000" dirty="0"/>
              <a:t> </a:t>
            </a:r>
            <a:r>
              <a:rPr lang="en-US" sz="1000" b="1" dirty="0"/>
              <a:t>Example</a:t>
            </a:r>
            <a:r>
              <a:rPr lang="en-US" sz="1000" dirty="0"/>
              <a:t>: </a:t>
            </a:r>
            <a:r>
              <a:rPr lang="en-US" sz="1000" b="1" dirty="0"/>
              <a:t>ROE governing engagement of aircraft flown by terrorists</a:t>
            </a:r>
            <a:r>
              <a:rPr lang="en-US" sz="1000" dirty="0"/>
              <a:t> within the United States – ROE </a:t>
            </a:r>
            <a:r>
              <a:rPr lang="en-US" sz="1000" b="1" dirty="0"/>
              <a:t>developed after the 11 Sept 2001 attacks</a:t>
            </a:r>
            <a:r>
              <a:rPr lang="en-US" sz="1000" dirty="0"/>
              <a:t>.</a:t>
            </a:r>
          </a:p>
          <a:p>
            <a:pPr lvl="1" eaLnBrk="1" hangingPunct="1">
              <a:lnSpc>
                <a:spcPct val="90000"/>
              </a:lnSpc>
              <a:buFontTx/>
              <a:buChar char="•"/>
            </a:pPr>
            <a:endParaRPr lang="en-US" sz="1000" dirty="0"/>
          </a:p>
          <a:p>
            <a:pPr eaLnBrk="1" hangingPunct="1">
              <a:lnSpc>
                <a:spcPct val="90000"/>
              </a:lnSpc>
            </a:pPr>
            <a:r>
              <a:rPr lang="en-US" sz="1000" b="1" u="sng" dirty="0"/>
              <a:t>Background</a:t>
            </a:r>
            <a:endParaRPr lang="en-US" sz="1000" u="sng" dirty="0"/>
          </a:p>
          <a:p>
            <a:pPr eaLnBrk="1" hangingPunct="1">
              <a:lnSpc>
                <a:spcPct val="90000"/>
              </a:lnSpc>
              <a:buFontTx/>
              <a:buChar char="•"/>
            </a:pPr>
            <a:r>
              <a:rPr lang="en-US" sz="1000" dirty="0"/>
              <a:t> Defense of the United States, US Forces, and, in certain circumstances, US persons and their property, and/or US commercial assets from a hostile act or demonstration of hostile intent.  (CJCSI 3121.01B, Encl. A, para. 3.b.)</a:t>
            </a:r>
          </a:p>
          <a:p>
            <a:pPr lvl="1" eaLnBrk="1" hangingPunct="1">
              <a:lnSpc>
                <a:spcPct val="90000"/>
              </a:lnSpc>
            </a:pPr>
            <a:r>
              <a:rPr lang="en-US" sz="1000" dirty="0"/>
              <a:t> </a:t>
            </a:r>
          </a:p>
          <a:p>
            <a:pPr eaLnBrk="1" hangingPunct="1">
              <a:lnSpc>
                <a:spcPct val="90000"/>
              </a:lnSpc>
              <a:buFontTx/>
              <a:buNone/>
            </a:pPr>
            <a:endParaRPr lang="en-US" sz="1000" dirty="0"/>
          </a:p>
          <a:p>
            <a:pPr eaLnBrk="1" hangingPunct="1">
              <a:lnSpc>
                <a:spcPct val="90000"/>
              </a:lnSpc>
            </a:pPr>
            <a:r>
              <a:rPr lang="en-US" sz="1000" dirty="0"/>
              <a:t> </a:t>
            </a:r>
          </a:p>
        </p:txBody>
      </p:sp>
    </p:spTree>
    <p:extLst>
      <p:ext uri="{BB962C8B-B14F-4D97-AF65-F5344CB8AC3E}">
        <p14:creationId xmlns:p14="http://schemas.microsoft.com/office/powerpoint/2010/main" val="3612234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FB3925A-A724-426A-B852-C4EE3F010275}" type="slidenum">
              <a:rPr lang="en-US" smtClean="0"/>
              <a:pPr/>
              <a:t>16</a:t>
            </a:fld>
            <a:endParaRPr lang="en-US" dirty="0"/>
          </a:p>
        </p:txBody>
      </p:sp>
      <p:sp>
        <p:nvSpPr>
          <p:cNvPr id="55299" name="Rectangle 2"/>
          <p:cNvSpPr>
            <a:spLocks noGrp="1" noRot="1" noChangeAspect="1" noChangeArrowheads="1" noTextEdit="1"/>
          </p:cNvSpPr>
          <p:nvPr>
            <p:ph type="sldImg"/>
          </p:nvPr>
        </p:nvSpPr>
        <p:spPr>
          <a:xfrm>
            <a:off x="406400" y="696913"/>
            <a:ext cx="6197600" cy="3486150"/>
          </a:xfrm>
          <a:ln/>
        </p:spPr>
      </p:sp>
      <p:sp>
        <p:nvSpPr>
          <p:cNvPr id="55300" name="Rectangle 3"/>
          <p:cNvSpPr>
            <a:spLocks noGrp="1" noChangeArrowheads="1"/>
          </p:cNvSpPr>
          <p:nvPr>
            <p:ph type="body" idx="1"/>
          </p:nvPr>
        </p:nvSpPr>
        <p:spPr>
          <a:noFill/>
          <a:ln/>
        </p:spPr>
        <p:txBody>
          <a:bodyPr/>
          <a:lstStyle/>
          <a:p>
            <a:pPr eaLnBrk="1" hangingPunct="1">
              <a:buFontTx/>
              <a:buNone/>
            </a:pPr>
            <a:r>
              <a:rPr lang="en-US" b="1" u="sng" dirty="0"/>
              <a:t>Instructor Comments</a:t>
            </a:r>
          </a:p>
          <a:p>
            <a:pPr lvl="0" eaLnBrk="1" hangingPunct="1">
              <a:buFontTx/>
              <a:buChar char="•"/>
            </a:pPr>
            <a:r>
              <a:rPr lang="en-US" b="1" dirty="0"/>
              <a:t> </a:t>
            </a:r>
            <a:r>
              <a:rPr lang="en-US" b="1" i="1" dirty="0"/>
              <a:t>Collective self-defense:</a:t>
            </a:r>
            <a:r>
              <a:rPr lang="en-US" i="1" dirty="0"/>
              <a:t> </a:t>
            </a:r>
            <a:r>
              <a:rPr lang="en-US" b="1" dirty="0"/>
              <a:t>The act of defending designated non-U.S. citizens, forces, property and interests from a hostile act or demonstrated hostile intent</a:t>
            </a:r>
            <a:r>
              <a:rPr lang="en-US" dirty="0"/>
              <a:t>. </a:t>
            </a:r>
            <a:r>
              <a:rPr lang="en-US" b="1" dirty="0"/>
              <a:t>Only the President OR the Secretary of Defense may authorize</a:t>
            </a:r>
            <a:r>
              <a:rPr lang="en-US" dirty="0"/>
              <a:t> the exercise of collective self-defense. Collective self-defense is generally implemented during combined operations. OPLAW Handbook, Ch. 5..  This is a key area</a:t>
            </a:r>
            <a:r>
              <a:rPr lang="en-US" baseline="0" dirty="0"/>
              <a:t> in combined operations.</a:t>
            </a:r>
            <a:endParaRPr lang="en-US" dirty="0"/>
          </a:p>
          <a:p>
            <a:pPr lvl="0" eaLnBrk="1" hangingPunct="1">
              <a:buFontTx/>
              <a:buChar char="•"/>
            </a:pPr>
            <a:r>
              <a:rPr lang="en-US" dirty="0"/>
              <a:t> In other words, it is the President or the Secretary of Defense who designates which non-US military forces or foreign nationals U.S. forces may use force to defend.</a:t>
            </a:r>
          </a:p>
          <a:p>
            <a:pPr lvl="0" eaLnBrk="1" hangingPunct="1">
              <a:buFontTx/>
              <a:buChar char="•"/>
            </a:pPr>
            <a:r>
              <a:rPr lang="en-US" dirty="0"/>
              <a:t> The </a:t>
            </a:r>
            <a:r>
              <a:rPr lang="en-US" b="1" dirty="0"/>
              <a:t>Commander &amp; Unit ROE provide guidance to the Soldiers</a:t>
            </a:r>
            <a:r>
              <a:rPr lang="en-US" dirty="0"/>
              <a:t>.</a:t>
            </a:r>
          </a:p>
          <a:p>
            <a:pPr lvl="0" eaLnBrk="1" hangingPunct="1">
              <a:buFontTx/>
              <a:buChar char="•"/>
            </a:pPr>
            <a:r>
              <a:rPr lang="en-US" dirty="0"/>
              <a:t> It</a:t>
            </a:r>
            <a:r>
              <a:rPr lang="en-US" baseline="0" dirty="0"/>
              <a:t> has been said that the U.S. will not fight alone; you could use the example that this is the permission to engage in self-defense on behalf of foreign partners in a coalition environment.</a:t>
            </a:r>
            <a:endParaRPr lang="en-US" dirty="0"/>
          </a:p>
          <a:p>
            <a:pPr lvl="2" eaLnBrk="1" hangingPunct="1">
              <a:buFontTx/>
              <a:buNone/>
            </a:pPr>
            <a:endParaRPr lang="en-US" dirty="0"/>
          </a:p>
          <a:p>
            <a:pPr eaLnBrk="1" hangingPunct="1"/>
            <a:r>
              <a:rPr lang="en-US" b="1" u="sng" dirty="0"/>
              <a:t>Background</a:t>
            </a:r>
            <a:endParaRPr lang="en-US" u="sng" dirty="0"/>
          </a:p>
          <a:p>
            <a:pPr eaLnBrk="1" hangingPunct="1">
              <a:buFontTx/>
              <a:buChar char="•"/>
            </a:pPr>
            <a:r>
              <a:rPr lang="en-US" dirty="0"/>
              <a:t> Collective self-defense is the defense of designated non-US military forces and/or designated foreign nationals and their property from a hostile act or demonstrated hostile intent. (CJCSI 3121.01B, Encl. A, para. 3.c.).</a:t>
            </a:r>
          </a:p>
          <a:p>
            <a:pPr eaLnBrk="1" hangingPunct="1">
              <a:buFontTx/>
              <a:buChar char="•"/>
            </a:pPr>
            <a:r>
              <a:rPr lang="en-US" dirty="0"/>
              <a:t> Only the President or SECDEF may authorize collective self-defense. (CJCSI 3121.01B, Encl. A, para. 3.c.).</a:t>
            </a:r>
          </a:p>
          <a:p>
            <a:pPr eaLnBrk="1" hangingPunct="1">
              <a:buFontTx/>
              <a:buChar char="•"/>
            </a:pPr>
            <a:r>
              <a:rPr lang="en-US" baseline="0" dirty="0"/>
              <a:t> The photograph depicts Marine training with Dutch Marines and reinforces the idea that collective self-defense is the authority to engage in the self-defense of our partner forces.</a:t>
            </a:r>
            <a:r>
              <a:rPr lang="en-US" dirty="0"/>
              <a:t> </a:t>
            </a:r>
          </a:p>
        </p:txBody>
      </p:sp>
    </p:spTree>
    <p:extLst>
      <p:ext uri="{BB962C8B-B14F-4D97-AF65-F5344CB8AC3E}">
        <p14:creationId xmlns:p14="http://schemas.microsoft.com/office/powerpoint/2010/main" val="2716536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CB741FB-070A-4E06-BD23-F110A9B4BCDB}" type="slidenum">
              <a:rPr lang="en-US" smtClean="0"/>
              <a:pPr/>
              <a:t>17</a:t>
            </a:fld>
            <a:endParaRPr lang="en-US" dirty="0"/>
          </a:p>
        </p:txBody>
      </p:sp>
      <p:sp>
        <p:nvSpPr>
          <p:cNvPr id="57347" name="Rectangle 2"/>
          <p:cNvSpPr>
            <a:spLocks noGrp="1" noRot="1" noChangeAspect="1" noChangeArrowheads="1" noTextEdit="1"/>
          </p:cNvSpPr>
          <p:nvPr>
            <p:ph type="sldImg"/>
          </p:nvPr>
        </p:nvSpPr>
        <p:spPr>
          <a:xfrm>
            <a:off x="406400" y="696913"/>
            <a:ext cx="6197600" cy="3486150"/>
          </a:xfrm>
          <a:ln/>
        </p:spPr>
      </p:sp>
      <p:sp>
        <p:nvSpPr>
          <p:cNvPr id="57348" name="Rectangle 3"/>
          <p:cNvSpPr>
            <a:spLocks noGrp="1" noChangeArrowheads="1"/>
          </p:cNvSpPr>
          <p:nvPr>
            <p:ph type="body" idx="1"/>
          </p:nvPr>
        </p:nvSpPr>
        <p:spPr>
          <a:noFill/>
          <a:ln/>
        </p:spPr>
        <p:txBody>
          <a:bodyPr/>
          <a:lstStyle/>
          <a:p>
            <a:pPr eaLnBrk="1" hangingPunct="1">
              <a:buFontTx/>
              <a:buNone/>
            </a:pPr>
            <a:r>
              <a:rPr lang="en-US" b="1" u="sng" dirty="0"/>
              <a:t>Instructor Comments</a:t>
            </a:r>
          </a:p>
          <a:p>
            <a:pPr lvl="0" eaLnBrk="1" hangingPunct="1">
              <a:buFontTx/>
              <a:buChar char="•"/>
            </a:pPr>
            <a:r>
              <a:rPr lang="en-US" dirty="0"/>
              <a:t> </a:t>
            </a:r>
            <a:r>
              <a:rPr lang="en-US" b="1" i="1" dirty="0"/>
              <a:t>Hostile Act</a:t>
            </a:r>
            <a:r>
              <a:rPr lang="en-US" i="1" dirty="0"/>
              <a:t>:</a:t>
            </a:r>
            <a:r>
              <a:rPr lang="en-US" dirty="0"/>
              <a:t> </a:t>
            </a:r>
            <a:r>
              <a:rPr lang="en-US" b="1" dirty="0"/>
              <a:t>An attack or other use of force</a:t>
            </a:r>
            <a:r>
              <a:rPr lang="en-US" dirty="0"/>
              <a:t> against the United States, U.S. forces, and, in certain circumstances, U.S. nationals, their property, U.S. commercial assets, and/or other designated non-U.S. forces, foreign nationals, and their property.  </a:t>
            </a:r>
          </a:p>
          <a:p>
            <a:pPr lvl="0" eaLnBrk="1" hangingPunct="1">
              <a:buFontTx/>
              <a:buChar char="•"/>
            </a:pPr>
            <a:r>
              <a:rPr lang="en-US" dirty="0"/>
              <a:t> </a:t>
            </a:r>
            <a:r>
              <a:rPr lang="en-US" b="1" dirty="0"/>
              <a:t>It is also force used directly to preclude or impede the mission and/or duties</a:t>
            </a:r>
            <a:r>
              <a:rPr lang="en-US" dirty="0"/>
              <a:t> of U.S. forces, including the recovery of U.S. personnel and vital U.S. Government property.  </a:t>
            </a:r>
          </a:p>
          <a:p>
            <a:pPr lvl="0" eaLnBrk="1" hangingPunct="1">
              <a:buFontTx/>
              <a:buChar char="•"/>
            </a:pPr>
            <a:r>
              <a:rPr lang="en-US" dirty="0"/>
              <a:t> A hostile act </a:t>
            </a:r>
            <a:r>
              <a:rPr lang="en-US" b="1" dirty="0"/>
              <a:t>triggers the right to use </a:t>
            </a:r>
            <a:r>
              <a:rPr lang="en-US" sz="1200" b="1" dirty="0"/>
              <a:t>all necessary means</a:t>
            </a:r>
            <a:r>
              <a:rPr lang="en-US" sz="1200" b="1" baseline="0" dirty="0"/>
              <a:t> available and all appropriate actions </a:t>
            </a:r>
            <a:r>
              <a:rPr lang="en-US" sz="1200" b="1" dirty="0"/>
              <a:t>in self defense (ROE proportionality principle) </a:t>
            </a:r>
            <a:r>
              <a:rPr lang="en-US" dirty="0"/>
              <a:t>in self-defense to deter, neutralize, or destroy the threat. OPLAW Handbook, Ch. 5, III, para. E.3.</a:t>
            </a:r>
          </a:p>
          <a:p>
            <a:pPr eaLnBrk="1" hangingPunct="1"/>
            <a:endParaRPr lang="en-US" dirty="0"/>
          </a:p>
          <a:p>
            <a:pPr eaLnBrk="1" hangingPunct="1"/>
            <a:r>
              <a:rPr lang="en-US" b="1" u="sng" dirty="0"/>
              <a:t>Background</a:t>
            </a:r>
            <a:endParaRPr lang="en-US" u="sng" dirty="0"/>
          </a:p>
          <a:p>
            <a:pPr eaLnBrk="1" hangingPunct="1">
              <a:buFontTx/>
              <a:buChar char="•"/>
            </a:pPr>
            <a:r>
              <a:rPr lang="en-US" b="1" dirty="0"/>
              <a:t> </a:t>
            </a:r>
            <a:r>
              <a:rPr lang="en-US" dirty="0"/>
              <a:t>Unless otherwise directed by a unit commander, Soldiers may exercise individual self-defense in response to a hostile act. (CJCSI 3121.01B, Encl. A, para. 3.e.)</a:t>
            </a:r>
          </a:p>
          <a:p>
            <a:pPr eaLnBrk="1" hangingPunct="1"/>
            <a:endParaRPr lang="en-US" dirty="0"/>
          </a:p>
          <a:p>
            <a:pPr eaLnBrk="1" hangingPunct="1"/>
            <a:r>
              <a:rPr lang="en-US" b="1" dirty="0"/>
              <a:t> </a:t>
            </a:r>
            <a:r>
              <a:rPr lang="en-US" dirty="0"/>
              <a:t>  </a:t>
            </a:r>
          </a:p>
          <a:p>
            <a:pPr eaLnBrk="1" hangingPunct="1">
              <a:buFontTx/>
              <a:buChar char="•"/>
            </a:pPr>
            <a:endParaRPr lang="en-US" dirty="0"/>
          </a:p>
        </p:txBody>
      </p:sp>
    </p:spTree>
    <p:extLst>
      <p:ext uri="{BB962C8B-B14F-4D97-AF65-F5344CB8AC3E}">
        <p14:creationId xmlns:p14="http://schemas.microsoft.com/office/powerpoint/2010/main" val="2381893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4B70947-3FE1-4974-8802-48BFFCEBCFB2}" type="slidenum">
              <a:rPr lang="en-US" smtClean="0"/>
              <a:pPr/>
              <a:t>18</a:t>
            </a:fld>
            <a:endParaRPr lang="en-US" dirty="0"/>
          </a:p>
        </p:txBody>
      </p:sp>
      <p:sp>
        <p:nvSpPr>
          <p:cNvPr id="58371" name="Rectangle 2"/>
          <p:cNvSpPr>
            <a:spLocks noGrp="1" noRot="1" noChangeAspect="1" noChangeArrowheads="1" noTextEdit="1"/>
          </p:cNvSpPr>
          <p:nvPr>
            <p:ph type="sldImg"/>
          </p:nvPr>
        </p:nvSpPr>
        <p:spPr>
          <a:xfrm>
            <a:off x="406400" y="696913"/>
            <a:ext cx="6197600" cy="3486150"/>
          </a:xfrm>
          <a:ln/>
        </p:spPr>
      </p:sp>
      <p:sp>
        <p:nvSpPr>
          <p:cNvPr id="58372" name="Rectangle 3"/>
          <p:cNvSpPr>
            <a:spLocks noGrp="1" noChangeArrowheads="1"/>
          </p:cNvSpPr>
          <p:nvPr>
            <p:ph type="body" idx="1"/>
          </p:nvPr>
        </p:nvSpPr>
        <p:spPr>
          <a:noFill/>
          <a:ln/>
        </p:spPr>
        <p:txBody>
          <a:bodyPr/>
          <a:lstStyle/>
          <a:p>
            <a:pPr eaLnBrk="1" hangingPunct="1">
              <a:lnSpc>
                <a:spcPct val="90000"/>
              </a:lnSpc>
              <a:buFontTx/>
              <a:buNone/>
            </a:pPr>
            <a:r>
              <a:rPr lang="en-US" sz="1000" b="1" u="sng" dirty="0"/>
              <a:t>Instructor Comments</a:t>
            </a:r>
          </a:p>
          <a:p>
            <a:pPr lvl="0" eaLnBrk="1" hangingPunct="1">
              <a:lnSpc>
                <a:spcPct val="90000"/>
              </a:lnSpc>
              <a:buFontTx/>
              <a:buChar char="•"/>
            </a:pPr>
            <a:r>
              <a:rPr lang="en-US" sz="1000" b="1" i="1" dirty="0"/>
              <a:t> Hostile Intent</a:t>
            </a:r>
            <a:r>
              <a:rPr lang="en-US" sz="1000" i="1" dirty="0"/>
              <a:t>:</a:t>
            </a:r>
            <a:r>
              <a:rPr lang="en-US" sz="1000" dirty="0"/>
              <a:t> The </a:t>
            </a:r>
            <a:r>
              <a:rPr lang="en-US" sz="1000" b="1" dirty="0"/>
              <a:t>threat of imminent use of force</a:t>
            </a:r>
            <a:r>
              <a:rPr lang="en-US" sz="1000" dirty="0"/>
              <a:t> against the United States, U.S. forces, or other designated persons and property.  It is </a:t>
            </a:r>
            <a:r>
              <a:rPr lang="en-US" sz="1000" b="1" dirty="0"/>
              <a:t>also the threat of force used directly to preclude or impede the mission and/or duties</a:t>
            </a:r>
            <a:r>
              <a:rPr lang="en-US" sz="1000" dirty="0"/>
              <a:t> of U.S. forces, including the recovery of U.S. personnel and vital U.S. Government property. Imminent Use of Force will be explained in next slide. </a:t>
            </a:r>
            <a:r>
              <a:rPr lang="en-US" sz="900" dirty="0"/>
              <a:t>OPLAW Handbook, Ch. 5, III, para. E.2d.</a:t>
            </a:r>
          </a:p>
          <a:p>
            <a:pPr lvl="0" eaLnBrk="1" hangingPunct="1">
              <a:lnSpc>
                <a:spcPct val="90000"/>
              </a:lnSpc>
              <a:buFontTx/>
              <a:buChar char="•"/>
            </a:pPr>
            <a:r>
              <a:rPr lang="en-US" sz="1000" dirty="0"/>
              <a:t> When hostile intent is present, the </a:t>
            </a:r>
            <a:r>
              <a:rPr lang="en-US" sz="1000" b="1" dirty="0"/>
              <a:t>right exists to use all necessary means</a:t>
            </a:r>
            <a:r>
              <a:rPr lang="en-US" sz="1000" b="1" baseline="0" dirty="0"/>
              <a:t> available and all appropriate actions </a:t>
            </a:r>
            <a:r>
              <a:rPr lang="en-US" sz="1000" b="1" dirty="0"/>
              <a:t>in self defense (ROE proportionality</a:t>
            </a:r>
            <a:r>
              <a:rPr lang="en-US" sz="1000" b="1" baseline="0" dirty="0"/>
              <a:t> principle)</a:t>
            </a:r>
            <a:r>
              <a:rPr lang="en-US" sz="1000" b="1" dirty="0"/>
              <a:t> to deter, neutralize, or destroy the threat</a:t>
            </a:r>
            <a:r>
              <a:rPr lang="en-US" sz="1000" dirty="0"/>
              <a:t>.  </a:t>
            </a:r>
            <a:r>
              <a:rPr lang="en-US" sz="900" dirty="0"/>
              <a:t>OPLAW Handbook, Ch. 5, III, para. E.3.</a:t>
            </a:r>
          </a:p>
          <a:p>
            <a:pPr lvl="0" eaLnBrk="1" hangingPunct="1">
              <a:lnSpc>
                <a:spcPct val="90000"/>
              </a:lnSpc>
              <a:buFontTx/>
              <a:buChar char="•"/>
            </a:pPr>
            <a:r>
              <a:rPr lang="en-US" sz="1000" dirty="0"/>
              <a:t> </a:t>
            </a:r>
            <a:r>
              <a:rPr lang="en-US" sz="1000" b="1" dirty="0"/>
              <a:t>Imminent use of force will be explained in the next slide</a:t>
            </a:r>
            <a:r>
              <a:rPr lang="en-US" sz="1000" dirty="0"/>
              <a:t>.</a:t>
            </a:r>
          </a:p>
          <a:p>
            <a:pPr lvl="0" eaLnBrk="1" hangingPunct="1">
              <a:lnSpc>
                <a:spcPct val="90000"/>
              </a:lnSpc>
              <a:buFontTx/>
              <a:buChar char="•"/>
            </a:pPr>
            <a:r>
              <a:rPr lang="en-US" sz="1000" dirty="0"/>
              <a:t> Again, unit commanders retain the inherent right and obligation to exercise unit self-defense in response to demonstrated hostile intent. (CJCSI 3121.01B, Encl. A, para. 3.a.)</a:t>
            </a:r>
          </a:p>
          <a:p>
            <a:pPr lvl="2" eaLnBrk="1" hangingPunct="1">
              <a:lnSpc>
                <a:spcPct val="90000"/>
              </a:lnSpc>
            </a:pPr>
            <a:endParaRPr lang="en-US" sz="1000" dirty="0"/>
          </a:p>
          <a:p>
            <a:pPr eaLnBrk="1" hangingPunct="1">
              <a:lnSpc>
                <a:spcPct val="90000"/>
              </a:lnSpc>
            </a:pPr>
            <a:r>
              <a:rPr lang="en-US" sz="1000" b="1" u="sng" dirty="0"/>
              <a:t>Background</a:t>
            </a:r>
          </a:p>
          <a:p>
            <a:pPr eaLnBrk="1" hangingPunct="1">
              <a:lnSpc>
                <a:spcPct val="90000"/>
              </a:lnSpc>
              <a:buFontTx/>
              <a:buChar char="•"/>
            </a:pPr>
            <a:r>
              <a:rPr lang="en-US" sz="1000" dirty="0"/>
              <a:t> Hostile intent is any threat of the use of IMMINENT force against the Unite</a:t>
            </a:r>
            <a:r>
              <a:rPr lang="en-US" sz="1000" baseline="0" dirty="0"/>
              <a:t>d States</a:t>
            </a:r>
            <a:r>
              <a:rPr lang="en-US" sz="1000" dirty="0"/>
              <a:t>, U.S. forces, or other designated persons or property.  It also includes the threat of force used directly to preclude or impede the mission and/or duties of US forces, including the recovery of US personnel or vital USG property.  (CJCSI 3121.01B, Encl. A, para. 3.f.)</a:t>
            </a:r>
          </a:p>
          <a:p>
            <a:pPr eaLnBrk="1" hangingPunct="1">
              <a:lnSpc>
                <a:spcPct val="90000"/>
              </a:lnSpc>
              <a:buFontTx/>
              <a:buChar char="•"/>
            </a:pPr>
            <a:r>
              <a:rPr lang="en-US" sz="1000" b="1" dirty="0"/>
              <a:t> </a:t>
            </a:r>
            <a:r>
              <a:rPr lang="en-US" sz="1000" u="sng" dirty="0"/>
              <a:t>UNLESS OTHERWISE DIRECTED BY A UNIT COMMANDER</a:t>
            </a:r>
            <a:r>
              <a:rPr lang="en-US" sz="1000" dirty="0"/>
              <a:t>, Soldiers may exercise individual self-defense in response to demonstrated hostile intent. (CJCSI 3121.01B, Encl. A, para. 3.a.)</a:t>
            </a:r>
          </a:p>
          <a:p>
            <a:pPr eaLnBrk="1" hangingPunct="1">
              <a:lnSpc>
                <a:spcPct val="90000"/>
              </a:lnSpc>
            </a:pPr>
            <a:r>
              <a:rPr lang="en-US" sz="1000" dirty="0"/>
              <a:t>  </a:t>
            </a:r>
          </a:p>
          <a:p>
            <a:pPr eaLnBrk="1" hangingPunct="1">
              <a:lnSpc>
                <a:spcPct val="90000"/>
              </a:lnSpc>
              <a:buFontTx/>
              <a:buChar char="•"/>
            </a:pPr>
            <a:endParaRPr lang="en-US" sz="1000" dirty="0"/>
          </a:p>
          <a:p>
            <a:pPr eaLnBrk="1" hangingPunct="1">
              <a:lnSpc>
                <a:spcPct val="90000"/>
              </a:lnSpc>
            </a:pPr>
            <a:endParaRPr lang="en-US" sz="1000" dirty="0"/>
          </a:p>
        </p:txBody>
      </p:sp>
    </p:spTree>
    <p:extLst>
      <p:ext uri="{BB962C8B-B14F-4D97-AF65-F5344CB8AC3E}">
        <p14:creationId xmlns:p14="http://schemas.microsoft.com/office/powerpoint/2010/main" val="1321058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AF4E7B9-3D5F-4619-8B45-2093471D24F7}" type="slidenum">
              <a:rPr lang="en-US" smtClean="0"/>
              <a:pPr/>
              <a:t>19</a:t>
            </a:fld>
            <a:endParaRPr lang="en-US" dirty="0"/>
          </a:p>
        </p:txBody>
      </p:sp>
      <p:sp>
        <p:nvSpPr>
          <p:cNvPr id="59395" name="Rectangle 2"/>
          <p:cNvSpPr>
            <a:spLocks noGrp="1" noRot="1" noChangeAspect="1" noChangeArrowheads="1" noTextEdit="1"/>
          </p:cNvSpPr>
          <p:nvPr>
            <p:ph type="sldImg"/>
          </p:nvPr>
        </p:nvSpPr>
        <p:spPr>
          <a:xfrm>
            <a:off x="406400" y="696913"/>
            <a:ext cx="6197600" cy="3486150"/>
          </a:xfrm>
          <a:ln/>
        </p:spPr>
      </p:sp>
      <p:sp>
        <p:nvSpPr>
          <p:cNvPr id="59396" name="Rectangle 3"/>
          <p:cNvSpPr>
            <a:spLocks noGrp="1" noChangeArrowheads="1"/>
          </p:cNvSpPr>
          <p:nvPr>
            <p:ph type="body" idx="1"/>
          </p:nvPr>
        </p:nvSpPr>
        <p:spPr>
          <a:noFill/>
          <a:ln/>
        </p:spPr>
        <p:txBody>
          <a:bodyPr/>
          <a:lstStyle/>
          <a:p>
            <a:pPr eaLnBrk="1" hangingPunct="1">
              <a:buFontTx/>
              <a:buNone/>
            </a:pPr>
            <a:r>
              <a:rPr lang="en-US" sz="1000" b="1" u="sng" dirty="0"/>
              <a:t>Instructor Comments</a:t>
            </a:r>
          </a:p>
          <a:p>
            <a:pPr lvl="0" eaLnBrk="1" hangingPunct="1">
              <a:buFontTx/>
              <a:buChar char="•"/>
            </a:pPr>
            <a:r>
              <a:rPr lang="en-US" sz="1000" b="1" i="1" dirty="0"/>
              <a:t> Imminent Use of Force</a:t>
            </a:r>
            <a:r>
              <a:rPr lang="en-US" sz="1000" i="1" dirty="0"/>
              <a:t>:</a:t>
            </a:r>
            <a:r>
              <a:rPr lang="en-US" sz="1000" dirty="0"/>
              <a:t> The determination of whether the use of force against U.S. forces is imminent will be </a:t>
            </a:r>
            <a:r>
              <a:rPr lang="en-US" sz="1000" b="1" dirty="0"/>
              <a:t>based on an assessment of all facts and circumstances known to US forces at the time and may be made at any level</a:t>
            </a:r>
            <a:r>
              <a:rPr lang="en-US" sz="1000" dirty="0"/>
              <a:t>. (CJCSI 3121.01B, Encl. A, para. 3.g.)</a:t>
            </a:r>
          </a:p>
          <a:p>
            <a:pPr lvl="1" eaLnBrk="1" hangingPunct="1">
              <a:buFontTx/>
              <a:buChar char="•"/>
            </a:pPr>
            <a:r>
              <a:rPr lang="en-US" sz="1000" dirty="0"/>
              <a:t> </a:t>
            </a:r>
            <a:r>
              <a:rPr lang="en-US" sz="1000" b="1" dirty="0"/>
              <a:t>Imminent does NOT necessarily mean immediate or instantaneous</a:t>
            </a:r>
            <a:r>
              <a:rPr lang="en-US" sz="1000" dirty="0"/>
              <a:t>. (CJCSI 3121.01B, Encl. A, para. 3.g.)</a:t>
            </a:r>
          </a:p>
          <a:p>
            <a:pPr lvl="1" eaLnBrk="1" hangingPunct="1">
              <a:buFontTx/>
              <a:buChar char="•"/>
            </a:pPr>
            <a:r>
              <a:rPr lang="en-US" sz="1000" dirty="0"/>
              <a:t> </a:t>
            </a:r>
            <a:r>
              <a:rPr lang="en-US" sz="1000" b="1" dirty="0"/>
              <a:t>For example</a:t>
            </a:r>
            <a:r>
              <a:rPr lang="en-US" sz="1000" dirty="0"/>
              <a:t>, </a:t>
            </a:r>
            <a:r>
              <a:rPr lang="en-US" sz="1000" b="1" dirty="0"/>
              <a:t>discovering an insurgent planting an IED</a:t>
            </a:r>
            <a:r>
              <a:rPr lang="en-US" sz="1000" dirty="0"/>
              <a:t> </a:t>
            </a:r>
            <a:r>
              <a:rPr lang="en-US" sz="1000" b="1" dirty="0"/>
              <a:t>may constitute an imminent threat, even though the insurgent does not intend to detonate it immediately.</a:t>
            </a:r>
          </a:p>
          <a:p>
            <a:pPr lvl="1" eaLnBrk="1" hangingPunct="1">
              <a:buFontTx/>
              <a:buChar char="•"/>
            </a:pPr>
            <a:r>
              <a:rPr lang="en-US" sz="1000" dirty="0"/>
              <a:t> Again, unit commanders retain the inherent right and obligation to exercise unit self-defense in response to a hostile act or demonstrated hostile intent. (CJCSI 3121.01B, Encl. A, para. 3.a.)</a:t>
            </a:r>
          </a:p>
          <a:p>
            <a:pPr lvl="0" eaLnBrk="1" hangingPunct="1">
              <a:buFontTx/>
              <a:buChar char="•"/>
            </a:pPr>
            <a:r>
              <a:rPr lang="en-US" sz="1000" dirty="0"/>
              <a:t> </a:t>
            </a:r>
            <a:r>
              <a:rPr lang="en-US" sz="1000" b="1" dirty="0"/>
              <a:t>METT-TC Factors</a:t>
            </a:r>
            <a:r>
              <a:rPr lang="en-US" sz="1000" dirty="0"/>
              <a:t>:  Discuss factors generally.</a:t>
            </a:r>
          </a:p>
          <a:p>
            <a:pPr lvl="0" eaLnBrk="1" hangingPunct="1">
              <a:buFontTx/>
              <a:buNone/>
            </a:pPr>
            <a:endParaRPr lang="en-US" sz="1000" dirty="0"/>
          </a:p>
          <a:p>
            <a:pPr eaLnBrk="1" hangingPunct="1"/>
            <a:r>
              <a:rPr lang="en-US" sz="1000" b="1" u="sng" dirty="0"/>
              <a:t>Background</a:t>
            </a:r>
          </a:p>
          <a:p>
            <a:pPr eaLnBrk="1" hangingPunct="1">
              <a:buFontTx/>
              <a:buChar char="•"/>
            </a:pPr>
            <a:r>
              <a:rPr lang="en-US" sz="1000" dirty="0"/>
              <a:t> Imminent Use of Force: The determination of whether the use of force against US forces is imminent will be based on an assessment of all facts and circumstances known to US forces at the time and may be made at any level. (CJCSI 3121.01B, Encl. A, para. 3.g.)</a:t>
            </a:r>
          </a:p>
          <a:p>
            <a:pPr eaLnBrk="1" hangingPunct="1">
              <a:buFontTx/>
              <a:buChar char="•"/>
            </a:pPr>
            <a:r>
              <a:rPr lang="en-US" sz="1000" dirty="0"/>
              <a:t> Imminent does NOT necessarily mean immediate or instantaneous. (CJCSI 3121.01B, Encl. A, para. 3.g.)</a:t>
            </a:r>
          </a:p>
        </p:txBody>
      </p:sp>
    </p:spTree>
    <p:extLst>
      <p:ext uri="{BB962C8B-B14F-4D97-AF65-F5344CB8AC3E}">
        <p14:creationId xmlns:p14="http://schemas.microsoft.com/office/powerpoint/2010/main" val="288037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A20BD51-7B77-4FEF-8E9C-1CCBCB4B1F05}" type="slidenum">
              <a:rPr lang="en-US" smtClean="0"/>
              <a:pPr/>
              <a:t>2</a:t>
            </a:fld>
            <a:endParaRPr lang="en-US" dirty="0"/>
          </a:p>
        </p:txBody>
      </p:sp>
      <p:sp>
        <p:nvSpPr>
          <p:cNvPr id="43011" name="Rectangle 2"/>
          <p:cNvSpPr>
            <a:spLocks noGrp="1" noRot="1" noChangeAspect="1" noChangeArrowheads="1" noTextEdit="1"/>
          </p:cNvSpPr>
          <p:nvPr>
            <p:ph type="sldImg"/>
          </p:nvPr>
        </p:nvSpPr>
        <p:spPr>
          <a:xfrm>
            <a:off x="406400" y="696913"/>
            <a:ext cx="6197600" cy="3486150"/>
          </a:xfrm>
          <a:ln/>
        </p:spPr>
      </p:sp>
      <p:sp>
        <p:nvSpPr>
          <p:cNvPr id="43012" name="Rectangle 3"/>
          <p:cNvSpPr>
            <a:spLocks noGrp="1" noChangeArrowheads="1"/>
          </p:cNvSpPr>
          <p:nvPr>
            <p:ph type="body" idx="1"/>
          </p:nvPr>
        </p:nvSpPr>
        <p:spPr>
          <a:noFill/>
          <a:ln/>
        </p:spPr>
        <p:txBody>
          <a:bodyPr/>
          <a:lstStyle/>
          <a:p>
            <a:pPr>
              <a:buNone/>
            </a:pPr>
            <a:r>
              <a:rPr lang="en-US" sz="800" b="1" dirty="0"/>
              <a:t>Select Note Pages contain instruction comments to assist with your presentation.</a:t>
            </a:r>
          </a:p>
          <a:p>
            <a:endParaRPr lang="en-US" sz="800" b="1" dirty="0"/>
          </a:p>
          <a:p>
            <a:pPr marL="0" marR="0" lvl="1" indent="0" algn="l" defTabSz="916503" rtl="0" eaLnBrk="0" fontAlgn="base" latinLnBrk="0" hangingPunct="0">
              <a:lnSpc>
                <a:spcPct val="100000"/>
              </a:lnSpc>
              <a:spcBef>
                <a:spcPct val="30000"/>
              </a:spcBef>
              <a:spcAft>
                <a:spcPct val="0"/>
              </a:spcAft>
              <a:buClrTx/>
              <a:buSzTx/>
              <a:buFontTx/>
              <a:buNone/>
              <a:tabLst/>
              <a:defRPr/>
            </a:pPr>
            <a:r>
              <a:rPr lang="en-US" sz="800" b="1" dirty="0"/>
              <a:t>This Standard Training Package (STP) is current as </a:t>
            </a:r>
            <a:r>
              <a:rPr lang="en-US" sz="800" b="1" dirty="0">
                <a:solidFill>
                  <a:schemeClr val="tx1"/>
                </a:solidFill>
              </a:rPr>
              <a:t>of October 2024</a:t>
            </a:r>
            <a:r>
              <a:rPr lang="en-US" sz="800" b="0" baseline="0" dirty="0">
                <a:solidFill>
                  <a:schemeClr val="tx1"/>
                </a:solidFill>
              </a:rPr>
              <a:t>.</a:t>
            </a:r>
            <a:r>
              <a:rPr lang="en-US" sz="800" b="1" baseline="0" dirty="0">
                <a:solidFill>
                  <a:schemeClr val="tx1"/>
                </a:solidFill>
              </a:rPr>
              <a:t> To ensure this is the most current version, please go to https://tjaglcs.army.mil/  and locate the STPs within the "Training" area/box of the </a:t>
            </a:r>
            <a:r>
              <a:rPr lang="en-US" sz="800" b="1" baseline="0" dirty="0" err="1">
                <a:solidFill>
                  <a:schemeClr val="tx1"/>
                </a:solidFill>
              </a:rPr>
              <a:t>tjaglcs</a:t>
            </a:r>
            <a:r>
              <a:rPr lang="en-US" sz="800" b="1" baseline="0" dirty="0">
                <a:solidFill>
                  <a:schemeClr val="tx1"/>
                </a:solidFill>
              </a:rPr>
              <a:t> site. </a:t>
            </a:r>
            <a:r>
              <a:rPr lang="en-US" sz="800" b="1" dirty="0"/>
              <a:t>This briefing is meant to provide Soldiers with an overview of basic ROE concepts, to include Escalation of Force principles, and the ROE process.</a:t>
            </a:r>
          </a:p>
          <a:p>
            <a:pPr eaLnBrk="1" hangingPunct="1">
              <a:lnSpc>
                <a:spcPct val="80000"/>
              </a:lnSpc>
            </a:pPr>
            <a:endParaRPr lang="en-US" sz="700" dirty="0"/>
          </a:p>
          <a:p>
            <a:pPr eaLnBrk="1" hangingPunct="1">
              <a:lnSpc>
                <a:spcPct val="80000"/>
              </a:lnSpc>
              <a:buFontTx/>
              <a:buNone/>
            </a:pPr>
            <a:r>
              <a:rPr lang="en-US" sz="800" b="1" u="sng" dirty="0"/>
              <a:t>Instructor Comments  </a:t>
            </a:r>
          </a:p>
          <a:p>
            <a:pPr lvl="0" eaLnBrk="1" hangingPunct="1">
              <a:lnSpc>
                <a:spcPct val="80000"/>
              </a:lnSpc>
              <a:buFontTx/>
              <a:buChar char="•"/>
            </a:pPr>
            <a:r>
              <a:rPr lang="en-US" sz="800" dirty="0"/>
              <a:t> The Standing Rules of Engagement (</a:t>
            </a:r>
            <a:r>
              <a:rPr lang="en-US" sz="800" b="1" dirty="0"/>
              <a:t>SROE</a:t>
            </a:r>
            <a:r>
              <a:rPr lang="en-US" sz="800" dirty="0"/>
              <a:t>) are</a:t>
            </a:r>
            <a:r>
              <a:rPr lang="en-US" sz="800" b="1" dirty="0"/>
              <a:t> guidance</a:t>
            </a:r>
            <a:r>
              <a:rPr lang="en-US" sz="800" dirty="0"/>
              <a:t> issued by the </a:t>
            </a:r>
            <a:r>
              <a:rPr lang="en-US" sz="800" b="1" dirty="0"/>
              <a:t>Chairman, JCS</a:t>
            </a:r>
            <a:r>
              <a:rPr lang="en-US" sz="800" dirty="0"/>
              <a:t>, concerning the </a:t>
            </a:r>
            <a:r>
              <a:rPr lang="en-US" sz="800" b="1" dirty="0"/>
              <a:t>use of force during DOD operations worldwide</a:t>
            </a:r>
            <a:r>
              <a:rPr lang="en-US" sz="800" dirty="0"/>
              <a:t>.</a:t>
            </a:r>
          </a:p>
          <a:p>
            <a:pPr lvl="0" eaLnBrk="1" hangingPunct="1">
              <a:lnSpc>
                <a:spcPct val="80000"/>
              </a:lnSpc>
              <a:buFontTx/>
              <a:buChar char="•"/>
            </a:pPr>
            <a:r>
              <a:rPr lang="en-US" sz="800" dirty="0"/>
              <a:t> SROE are a framework and base document</a:t>
            </a:r>
            <a:r>
              <a:rPr lang="en-US" sz="800" baseline="0" dirty="0"/>
              <a:t> to theater and mission ROE.</a:t>
            </a:r>
            <a:endParaRPr lang="en-US" sz="800" dirty="0"/>
          </a:p>
          <a:p>
            <a:pPr lvl="0" eaLnBrk="1" hangingPunct="1">
              <a:lnSpc>
                <a:spcPct val="80000"/>
              </a:lnSpc>
              <a:buFontTx/>
              <a:buChar char="•"/>
            </a:pPr>
            <a:r>
              <a:rPr lang="en-US" sz="800" dirty="0"/>
              <a:t> All Commanders may request SROE </a:t>
            </a:r>
            <a:r>
              <a:rPr lang="en-US" sz="800" b="1" dirty="0"/>
              <a:t>supplemental measures</a:t>
            </a:r>
            <a:r>
              <a:rPr lang="en-US" sz="800" dirty="0"/>
              <a:t>, which allow commanders to </a:t>
            </a:r>
            <a:r>
              <a:rPr lang="en-US" sz="800" b="1" u="sng" dirty="0"/>
              <a:t>tailor ROE</a:t>
            </a:r>
            <a:r>
              <a:rPr lang="en-US" sz="800" dirty="0"/>
              <a:t> for mission accomplishment during the conduct of DOD operations.  Later in the briefing we will discuss </a:t>
            </a:r>
            <a:r>
              <a:rPr lang="en-US" sz="800" b="1" dirty="0"/>
              <a:t>two types of supplemental measures</a:t>
            </a:r>
            <a:r>
              <a:rPr lang="en-US" sz="800" dirty="0"/>
              <a:t> and the process used to request them to tailor unit-specific ROE.</a:t>
            </a:r>
          </a:p>
          <a:p>
            <a:pPr lvl="0" eaLnBrk="1" hangingPunct="1">
              <a:lnSpc>
                <a:spcPct val="80000"/>
              </a:lnSpc>
              <a:buFontTx/>
              <a:buChar char="•"/>
            </a:pPr>
            <a:r>
              <a:rPr lang="en-US" sz="800" b="1" dirty="0"/>
              <a:t> </a:t>
            </a:r>
            <a:r>
              <a:rPr lang="en-US" sz="800" dirty="0"/>
              <a:t>This presentation is </a:t>
            </a:r>
            <a:r>
              <a:rPr lang="en-US" sz="800" b="1" dirty="0"/>
              <a:t>NOT</a:t>
            </a:r>
            <a:r>
              <a:rPr lang="en-US" sz="800" dirty="0"/>
              <a:t> intended to be a substitute for the SROE and </a:t>
            </a:r>
            <a:r>
              <a:rPr lang="en-US" sz="800" b="1" dirty="0"/>
              <a:t>will only address the unclassified portions of the SROE and unit-specific ROE</a:t>
            </a:r>
            <a:r>
              <a:rPr lang="en-US" sz="800" dirty="0"/>
              <a:t>.  </a:t>
            </a:r>
          </a:p>
          <a:p>
            <a:pPr lvl="1" eaLnBrk="1" hangingPunct="1">
              <a:lnSpc>
                <a:spcPct val="80000"/>
              </a:lnSpc>
              <a:buFontTx/>
              <a:buNone/>
            </a:pPr>
            <a:endParaRPr lang="en-US" sz="800" dirty="0"/>
          </a:p>
          <a:p>
            <a:pPr eaLnBrk="1" hangingPunct="1">
              <a:lnSpc>
                <a:spcPct val="80000"/>
              </a:lnSpc>
            </a:pPr>
            <a:r>
              <a:rPr lang="en-US" sz="800" b="1" u="sng" dirty="0"/>
              <a:t>Background</a:t>
            </a:r>
            <a:endParaRPr lang="en-US" sz="800" u="sng" dirty="0"/>
          </a:p>
          <a:p>
            <a:pPr eaLnBrk="1" hangingPunct="1">
              <a:lnSpc>
                <a:spcPct val="80000"/>
              </a:lnSpc>
              <a:buFontTx/>
              <a:buChar char="•"/>
            </a:pPr>
            <a:r>
              <a:rPr lang="en-US" sz="800" dirty="0"/>
              <a:t> The Chairman of Joint Chiefs of Staff Instruction (CJCSI) 3121.01B provides </a:t>
            </a:r>
            <a:r>
              <a:rPr lang="en-US" sz="800" b="1" dirty="0"/>
              <a:t>guidance</a:t>
            </a:r>
            <a:r>
              <a:rPr lang="en-US" sz="800" dirty="0"/>
              <a:t> on the Standing Rules of Engagement (</a:t>
            </a:r>
            <a:r>
              <a:rPr lang="en-US" sz="800" b="1" dirty="0"/>
              <a:t>SROE</a:t>
            </a:r>
            <a:r>
              <a:rPr lang="en-US" sz="800" dirty="0"/>
              <a:t>) for </a:t>
            </a:r>
            <a:r>
              <a:rPr lang="en-US" sz="800" b="1" dirty="0"/>
              <a:t>DOD operations worldwide</a:t>
            </a:r>
            <a:r>
              <a:rPr lang="en-US" sz="800" dirty="0"/>
              <a:t>.  (Chairman, Joint Chiefs of Staff, Instr. 3121.01B, Standing Rules of Engagement/Standing Rules for the Use of Force for US Forces (13 Jun 2005) [hereinafter CJCSI 3121.01B]).</a:t>
            </a:r>
          </a:p>
          <a:p>
            <a:pPr eaLnBrk="1" hangingPunct="1">
              <a:lnSpc>
                <a:spcPct val="80000"/>
              </a:lnSpc>
              <a:buFontTx/>
              <a:buChar char="•"/>
            </a:pPr>
            <a:r>
              <a:rPr lang="en-US" sz="800" dirty="0"/>
              <a:t> The </a:t>
            </a:r>
            <a:r>
              <a:rPr lang="en-US" sz="800" b="1" dirty="0"/>
              <a:t>SROE</a:t>
            </a:r>
            <a:r>
              <a:rPr lang="en-US" sz="800" dirty="0"/>
              <a:t> establish </a:t>
            </a:r>
            <a:r>
              <a:rPr lang="en-US" sz="800" b="1" dirty="0"/>
              <a:t>fundamental policies and procedures governing the actions to be taken by US commanders and their forces during all military operations</a:t>
            </a:r>
            <a:r>
              <a:rPr lang="en-US" sz="800" dirty="0"/>
              <a:t> and contingencies and routine Military Department functions occurring </a:t>
            </a:r>
            <a:r>
              <a:rPr lang="en-US" sz="800" b="1" u="sng" dirty="0"/>
              <a:t>OUTSIDE</a:t>
            </a:r>
            <a:r>
              <a:rPr lang="en-US" sz="800" b="1" dirty="0"/>
              <a:t> US territory</a:t>
            </a:r>
            <a:r>
              <a:rPr lang="en-US" sz="800" dirty="0"/>
              <a:t> (including the Commonwealths of Puerto Rico and Northern Marianas, US possessions, protectorates, and territories) and outside territorial seas.  (CJCSI 3121.01B, para. 3.a.)</a:t>
            </a:r>
          </a:p>
          <a:p>
            <a:pPr eaLnBrk="1" hangingPunct="1">
              <a:lnSpc>
                <a:spcPct val="80000"/>
              </a:lnSpc>
              <a:buFontTx/>
              <a:buChar char="•"/>
            </a:pPr>
            <a:r>
              <a:rPr lang="en-US" sz="800" dirty="0"/>
              <a:t> Military Department functions include Anti-Terrorism/Force Protection (AT/FP) duties, but exclude law enforcement and security duties on DOD installations, and off installation while conducting official DOD security functions, outside US territory and territorial seas.  (CJCSI 3121.01B, para. 3.a.)</a:t>
            </a:r>
          </a:p>
          <a:p>
            <a:pPr marL="0" marR="0" lvl="0" indent="0" algn="l" defTabSz="914400" rtl="0" eaLnBrk="1" fontAlgn="base" latinLnBrk="0" hangingPunct="1">
              <a:lnSpc>
                <a:spcPct val="80000"/>
              </a:lnSpc>
              <a:spcBef>
                <a:spcPct val="30000"/>
              </a:spcBef>
              <a:spcAft>
                <a:spcPct val="0"/>
              </a:spcAft>
              <a:buClrTx/>
              <a:buSzTx/>
              <a:buFontTx/>
              <a:buChar char="•"/>
              <a:tabLst/>
              <a:defRPr/>
            </a:pPr>
            <a:r>
              <a:rPr lang="en-US" sz="800" baseline="0" dirty="0"/>
              <a:t> Resources available to trainers include the </a:t>
            </a:r>
            <a:r>
              <a:rPr lang="en-US" sz="800" dirty="0"/>
              <a:t>National Security Law Department, The Judge Advocate General’s Legal Center and School, U.S. Army, Operational Law Handbook Ch. 5,</a:t>
            </a:r>
            <a:r>
              <a:rPr lang="en-US" sz="800" baseline="0" dirty="0"/>
              <a:t> 2024 ed., </a:t>
            </a:r>
            <a:r>
              <a:rPr lang="en-US" sz="800" dirty="0"/>
              <a:t>[hereinafter OPLAW Handbook],</a:t>
            </a:r>
            <a:r>
              <a:rPr lang="en-US" sz="800" baseline="0" dirty="0"/>
              <a:t> Chapter 5, which contains an unclassified excerpt of the SROE (a digital version can be accessed here: https://www.bing.com/ck/a?!&amp;&amp;p=23bb1cee53f287993841808f7f4dee83f189fa1e017881861b48162d06808340JmltdHM9MTcyOTQ2ODgwMA&amp;ptn=3&amp;ver=2&amp;hsh=4&amp;fclid=164d9bdd-b455-664f-0708-8f60b5a567fd&amp;psq=operational+law+deskbook&amp;u=a1aHR0cHM6Ly90amFnbGNzLmFybXkubWlsL1BvcnRhbHMvMC9QdWJsaWNhdGlvbnMvRGVza2Jvb2tzJTIwYW5kJTIwSGFuZGJvb2tzLzIwMjQlMjBPcGVyYXRpb25hbCUyMExhdyUyMEhhbmRib29rJTIwKDIwMjQpLnBkZj92ZXI9VmdSam80XzNYQ2lPT0pUaGRoRVpVUSUzZCUzZA&amp;ntb=1</a:t>
            </a:r>
            <a:endParaRPr lang="en-US" sz="800" dirty="0"/>
          </a:p>
          <a:p>
            <a:pPr eaLnBrk="1" hangingPunct="1">
              <a:lnSpc>
                <a:spcPct val="80000"/>
              </a:lnSpc>
            </a:pPr>
            <a:endParaRPr lang="en-US" sz="800" dirty="0"/>
          </a:p>
          <a:p>
            <a:pPr eaLnBrk="1" hangingPunct="1">
              <a:lnSpc>
                <a:spcPct val="80000"/>
              </a:lnSpc>
            </a:pPr>
            <a:r>
              <a:rPr lang="en-US" sz="700" b="1" dirty="0"/>
              <a:t> </a:t>
            </a:r>
          </a:p>
        </p:txBody>
      </p:sp>
    </p:spTree>
    <p:extLst>
      <p:ext uri="{BB962C8B-B14F-4D97-AF65-F5344CB8AC3E}">
        <p14:creationId xmlns:p14="http://schemas.microsoft.com/office/powerpoint/2010/main" val="1264810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216188F-29DE-4787-834E-813C41E8E162}" type="slidenum">
              <a:rPr lang="en-US" smtClean="0"/>
              <a:pPr/>
              <a:t>20</a:t>
            </a:fld>
            <a:endParaRPr lang="en-US" dirty="0"/>
          </a:p>
        </p:txBody>
      </p:sp>
      <p:sp>
        <p:nvSpPr>
          <p:cNvPr id="63491" name="Rectangle 2"/>
          <p:cNvSpPr>
            <a:spLocks noGrp="1" noRot="1" noChangeAspect="1" noChangeArrowheads="1" noTextEdit="1"/>
          </p:cNvSpPr>
          <p:nvPr>
            <p:ph type="sldImg"/>
          </p:nvPr>
        </p:nvSpPr>
        <p:spPr>
          <a:xfrm>
            <a:off x="438150" y="674688"/>
            <a:ext cx="6197600" cy="3486150"/>
          </a:xfrm>
          <a:ln/>
        </p:spPr>
      </p:sp>
      <p:sp>
        <p:nvSpPr>
          <p:cNvPr id="63492" name="Rectangle 3"/>
          <p:cNvSpPr>
            <a:spLocks noGrp="1" noChangeArrowheads="1"/>
          </p:cNvSpPr>
          <p:nvPr>
            <p:ph type="body" idx="1"/>
          </p:nvPr>
        </p:nvSpPr>
        <p:spPr>
          <a:noFill/>
          <a:ln/>
        </p:spPr>
        <p:txBody>
          <a:bodyPr/>
          <a:lstStyle/>
          <a:p>
            <a:pPr eaLnBrk="1" hangingPunct="1">
              <a:buFontTx/>
              <a:buNone/>
            </a:pPr>
            <a:r>
              <a:rPr lang="en-US" b="1" u="sng" dirty="0"/>
              <a:t>Instructor Comments</a:t>
            </a:r>
          </a:p>
          <a:p>
            <a:pPr lvl="0" eaLnBrk="1" hangingPunct="1">
              <a:buFontTx/>
              <a:buChar char="•"/>
            </a:pPr>
            <a:r>
              <a:rPr lang="en-US" dirty="0"/>
              <a:t> </a:t>
            </a:r>
            <a:r>
              <a:rPr lang="en-US" b="1" dirty="0"/>
              <a:t>When time and circumstances permit, the forces committing hostile acts or hostile intent should be warned and given the opportunity to withdraw or cease actions</a:t>
            </a:r>
            <a:r>
              <a:rPr lang="en-US" dirty="0"/>
              <a:t>.  (CJCSI 3121.01B, Encl. A, para. 4.a.(1))</a:t>
            </a:r>
          </a:p>
          <a:p>
            <a:pPr lvl="0" eaLnBrk="1" hangingPunct="1">
              <a:buFontTx/>
              <a:buChar char="•"/>
            </a:pPr>
            <a:r>
              <a:rPr lang="en-US" dirty="0"/>
              <a:t> ALL necessary means available and all appropriate actions may be used in self-defense.  (CJCSI 3121.01B, Encl. A, para. 4.a.)</a:t>
            </a:r>
          </a:p>
          <a:p>
            <a:pPr lvl="2" eaLnBrk="1" hangingPunct="1"/>
            <a:r>
              <a:rPr lang="en-US" b="1" dirty="0"/>
              <a:t> </a:t>
            </a:r>
            <a:endParaRPr lang="en-US" dirty="0"/>
          </a:p>
        </p:txBody>
      </p:sp>
    </p:spTree>
    <p:extLst>
      <p:ext uri="{BB962C8B-B14F-4D97-AF65-F5344CB8AC3E}">
        <p14:creationId xmlns:p14="http://schemas.microsoft.com/office/powerpoint/2010/main" val="205695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8F28099-9DF8-4ADA-8BE5-2711D85B6558}" type="slidenum">
              <a:rPr lang="en-US" smtClean="0"/>
              <a:pPr/>
              <a:t>21</a:t>
            </a:fld>
            <a:endParaRPr lang="en-US" dirty="0"/>
          </a:p>
        </p:txBody>
      </p:sp>
      <p:sp>
        <p:nvSpPr>
          <p:cNvPr id="60419" name="Rectangle 2"/>
          <p:cNvSpPr>
            <a:spLocks noGrp="1" noRot="1" noChangeAspect="1" noChangeArrowheads="1" noTextEdit="1"/>
          </p:cNvSpPr>
          <p:nvPr>
            <p:ph type="sldImg"/>
          </p:nvPr>
        </p:nvSpPr>
        <p:spPr>
          <a:xfrm>
            <a:off x="406400" y="696913"/>
            <a:ext cx="6197600" cy="3486150"/>
          </a:xfrm>
          <a:ln/>
        </p:spPr>
      </p:sp>
      <p:sp>
        <p:nvSpPr>
          <p:cNvPr id="60420" name="Rectangle 3"/>
          <p:cNvSpPr>
            <a:spLocks noGrp="1" noChangeArrowheads="1"/>
          </p:cNvSpPr>
          <p:nvPr>
            <p:ph type="body" idx="1"/>
          </p:nvPr>
        </p:nvSpPr>
        <p:spPr>
          <a:noFill/>
          <a:ln/>
        </p:spPr>
        <p:txBody>
          <a:bodyPr/>
          <a:lstStyle/>
          <a:p>
            <a:pPr eaLnBrk="1" hangingPunct="1">
              <a:buFontTx/>
              <a:buNone/>
            </a:pPr>
            <a:r>
              <a:rPr lang="en-US" b="1" u="sng" dirty="0"/>
              <a:t>Instructor Comments</a:t>
            </a:r>
          </a:p>
          <a:p>
            <a:pPr lvl="0" eaLnBrk="1" hangingPunct="1">
              <a:buFontTx/>
              <a:buChar char="•"/>
            </a:pPr>
            <a:r>
              <a:rPr lang="en-US" dirty="0"/>
              <a:t> </a:t>
            </a:r>
            <a:r>
              <a:rPr lang="en-US" b="1" dirty="0"/>
              <a:t>Necessity exists when a hostile act occurs or when a force demonstrates hostile intent</a:t>
            </a:r>
            <a:r>
              <a:rPr lang="en-US" dirty="0"/>
              <a:t>.  When such conditions exist, </a:t>
            </a:r>
            <a:r>
              <a:rPr lang="en-US" b="1" dirty="0"/>
              <a:t>use of force</a:t>
            </a:r>
            <a:r>
              <a:rPr lang="en-US" dirty="0"/>
              <a:t> in self-defense is </a:t>
            </a:r>
            <a:r>
              <a:rPr lang="en-US" b="1" dirty="0"/>
              <a:t>authorized</a:t>
            </a:r>
            <a:r>
              <a:rPr lang="en-US" dirty="0"/>
              <a:t> while the force continues to commit hostile acts or exhibit hostile intent.  (CJCSI 3121.01B, Encl. A, para. 4.a.2)</a:t>
            </a:r>
          </a:p>
          <a:p>
            <a:pPr lvl="0" eaLnBrk="1" hangingPunct="1">
              <a:buFontTx/>
              <a:buChar char="•"/>
            </a:pPr>
            <a:r>
              <a:rPr lang="en-US" dirty="0"/>
              <a:t> ALL necessary means available and all appropriate actions may be used in self-defense.  (CJCSI 3121.01B, Encl. A, para. 4.a.)</a:t>
            </a:r>
          </a:p>
          <a:p>
            <a:pPr lvl="2" eaLnBrk="1" hangingPunct="1"/>
            <a:r>
              <a:rPr lang="en-US" b="1" dirty="0"/>
              <a:t> </a:t>
            </a:r>
            <a:endParaRPr lang="en-US" dirty="0"/>
          </a:p>
        </p:txBody>
      </p:sp>
    </p:spTree>
    <p:extLst>
      <p:ext uri="{BB962C8B-B14F-4D97-AF65-F5344CB8AC3E}">
        <p14:creationId xmlns:p14="http://schemas.microsoft.com/office/powerpoint/2010/main" val="1705425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2ED3BC7-2790-40BA-8E05-1A66ED071991}" type="slidenum">
              <a:rPr lang="en-US" smtClean="0"/>
              <a:pPr/>
              <a:t>22</a:t>
            </a:fld>
            <a:endParaRPr lang="en-US" dirty="0"/>
          </a:p>
        </p:txBody>
      </p:sp>
      <p:sp>
        <p:nvSpPr>
          <p:cNvPr id="61443" name="Rectangle 2"/>
          <p:cNvSpPr>
            <a:spLocks noGrp="1" noRot="1" noChangeAspect="1" noChangeArrowheads="1" noTextEdit="1"/>
          </p:cNvSpPr>
          <p:nvPr>
            <p:ph type="sldImg"/>
          </p:nvPr>
        </p:nvSpPr>
        <p:spPr>
          <a:xfrm>
            <a:off x="406400" y="696913"/>
            <a:ext cx="6197600" cy="3486150"/>
          </a:xfrm>
          <a:ln/>
        </p:spPr>
      </p:sp>
      <p:sp>
        <p:nvSpPr>
          <p:cNvPr id="61444" name="Rectangle 3"/>
          <p:cNvSpPr>
            <a:spLocks noGrp="1" noChangeArrowheads="1"/>
          </p:cNvSpPr>
          <p:nvPr>
            <p:ph type="body" idx="1"/>
          </p:nvPr>
        </p:nvSpPr>
        <p:spPr>
          <a:noFill/>
          <a:ln/>
        </p:spPr>
        <p:txBody>
          <a:bodyPr/>
          <a:lstStyle/>
          <a:p>
            <a:pPr eaLnBrk="1" hangingPunct="1">
              <a:buFontTx/>
              <a:buNone/>
            </a:pPr>
            <a:r>
              <a:rPr lang="en-US" b="1" u="sng" dirty="0"/>
              <a:t>Instructor Comments</a:t>
            </a:r>
          </a:p>
          <a:p>
            <a:pPr lvl="0" eaLnBrk="1" hangingPunct="1">
              <a:buFontTx/>
              <a:buChar char="•"/>
            </a:pPr>
            <a:r>
              <a:rPr lang="en-US" b="1" dirty="0"/>
              <a:t> The use of force in self-defense should be sufficient to respond decisively to hostile acts or demonstrations of hostile intent</a:t>
            </a:r>
            <a:r>
              <a:rPr lang="en-US" dirty="0"/>
              <a:t>. (CJCSI 3121.01B, Encl. A, para. 4.a.(3))</a:t>
            </a:r>
          </a:p>
          <a:p>
            <a:pPr lvl="0" eaLnBrk="1" hangingPunct="1">
              <a:buFontTx/>
              <a:buChar char="•"/>
            </a:pPr>
            <a:r>
              <a:rPr lang="en-US" dirty="0"/>
              <a:t> Such </a:t>
            </a:r>
            <a:r>
              <a:rPr lang="en-US" b="1" dirty="0"/>
              <a:t>use of force</a:t>
            </a:r>
            <a:r>
              <a:rPr lang="en-US" dirty="0"/>
              <a:t> may exceed the means and intensity of the hostile act or hostile intent, but the nature, duration and scope of force used </a:t>
            </a:r>
            <a:r>
              <a:rPr lang="en-US" b="1" dirty="0"/>
              <a:t>should not exceed what is required</a:t>
            </a:r>
            <a:r>
              <a:rPr lang="en-US" dirty="0"/>
              <a:t>. (CJCSI 3121.01B, Encl. A, para. 4.a.(3)) </a:t>
            </a:r>
          </a:p>
          <a:p>
            <a:pPr lvl="0" eaLnBrk="1" hangingPunct="1">
              <a:buFontTx/>
              <a:buChar char="•"/>
            </a:pPr>
            <a:r>
              <a:rPr lang="en-US" dirty="0"/>
              <a:t> </a:t>
            </a:r>
            <a:r>
              <a:rPr lang="en-US" b="1" dirty="0"/>
              <a:t>The concept of proportionality in self-defense should not be confused with attempts to minimize collateral damage during offensive operations</a:t>
            </a:r>
            <a:r>
              <a:rPr lang="en-US" dirty="0"/>
              <a:t>. (CJCSI 3121.01B, Encl. A, para. 4.a.(3))</a:t>
            </a:r>
          </a:p>
          <a:p>
            <a:pPr lvl="0" eaLnBrk="1" hangingPunct="1">
              <a:buFontTx/>
              <a:buChar char="•"/>
            </a:pPr>
            <a:r>
              <a:rPr lang="en-US" dirty="0"/>
              <a:t> ALL necessary means available and all appropriate actions may be used in self-defense.  (CJCSI 3121.01B, Encl. A, para. 4.a.)</a:t>
            </a:r>
          </a:p>
          <a:p>
            <a:pPr lvl="2" eaLnBrk="1" hangingPunct="1"/>
            <a:r>
              <a:rPr lang="en-US" b="1" dirty="0"/>
              <a:t> </a:t>
            </a:r>
          </a:p>
        </p:txBody>
      </p:sp>
    </p:spTree>
    <p:extLst>
      <p:ext uri="{BB962C8B-B14F-4D97-AF65-F5344CB8AC3E}">
        <p14:creationId xmlns:p14="http://schemas.microsoft.com/office/powerpoint/2010/main" val="472905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811B277-9830-43B9-A570-03F3EDF6CB9E}" type="slidenum">
              <a:rPr lang="en-US" smtClean="0"/>
              <a:pPr/>
              <a:t>23</a:t>
            </a:fld>
            <a:endParaRPr lang="en-US" dirty="0"/>
          </a:p>
        </p:txBody>
      </p:sp>
      <p:sp>
        <p:nvSpPr>
          <p:cNvPr id="62467" name="Rectangle 2"/>
          <p:cNvSpPr>
            <a:spLocks noGrp="1" noRot="1" noChangeAspect="1" noChangeArrowheads="1" noTextEdit="1"/>
          </p:cNvSpPr>
          <p:nvPr>
            <p:ph type="sldImg"/>
          </p:nvPr>
        </p:nvSpPr>
        <p:spPr>
          <a:xfrm>
            <a:off x="406400" y="696913"/>
            <a:ext cx="6197600" cy="3486150"/>
          </a:xfrm>
          <a:ln/>
        </p:spPr>
      </p:sp>
      <p:sp>
        <p:nvSpPr>
          <p:cNvPr id="62468" name="Rectangle 3"/>
          <p:cNvSpPr>
            <a:spLocks noGrp="1" noChangeArrowheads="1"/>
          </p:cNvSpPr>
          <p:nvPr>
            <p:ph type="body" idx="1"/>
          </p:nvPr>
        </p:nvSpPr>
        <p:spPr>
          <a:noFill/>
          <a:ln/>
        </p:spPr>
        <p:txBody>
          <a:bodyPr/>
          <a:lstStyle/>
          <a:p>
            <a:pPr eaLnBrk="1" hangingPunct="1">
              <a:buFontTx/>
              <a:buNone/>
            </a:pPr>
            <a:r>
              <a:rPr lang="en-US" b="1" u="sng" dirty="0"/>
              <a:t>Instructor Comments</a:t>
            </a:r>
            <a:r>
              <a:rPr lang="en-US" u="sng" dirty="0"/>
              <a:t> </a:t>
            </a:r>
          </a:p>
          <a:p>
            <a:pPr lvl="0" eaLnBrk="1" hangingPunct="1">
              <a:buFontTx/>
              <a:buChar char="•"/>
            </a:pPr>
            <a:r>
              <a:rPr lang="en-US" dirty="0"/>
              <a:t> </a:t>
            </a:r>
            <a:r>
              <a:rPr lang="en-US" b="1" dirty="0"/>
              <a:t>Self-defense includes the authority to pursue and engage forces that have committed a hostile act or demonstrated hostile intent, if those forces continue to commit hostile acts or demonstrate hostile intent</a:t>
            </a:r>
            <a:r>
              <a:rPr lang="en-US" dirty="0"/>
              <a:t>.  (CJCSI 3121.01B, Encl. A, para. 4.b.) </a:t>
            </a:r>
          </a:p>
          <a:p>
            <a:pPr lvl="0" eaLnBrk="1" hangingPunct="1">
              <a:buFontTx/>
              <a:buChar char="•"/>
            </a:pPr>
            <a:r>
              <a:rPr lang="en-US" dirty="0"/>
              <a:t> ALL necessary means available and all appropriate actions may be used in self-defense.  (CJCSI 3121.01B, Encl. A, para. 4.a.)</a:t>
            </a:r>
          </a:p>
          <a:p>
            <a:pPr lvl="2" eaLnBrk="1" hangingPunct="1"/>
            <a:r>
              <a:rPr lang="en-US" dirty="0"/>
              <a:t> </a:t>
            </a:r>
          </a:p>
        </p:txBody>
      </p:sp>
    </p:spTree>
    <p:extLst>
      <p:ext uri="{BB962C8B-B14F-4D97-AF65-F5344CB8AC3E}">
        <p14:creationId xmlns:p14="http://schemas.microsoft.com/office/powerpoint/2010/main" val="1851545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06400" y="696913"/>
            <a:ext cx="6197600" cy="3486150"/>
          </a:xfrm>
          <a:ln/>
        </p:spPr>
      </p:sp>
      <p:sp>
        <p:nvSpPr>
          <p:cNvPr id="64515" name="Notes Placeholder 2"/>
          <p:cNvSpPr>
            <a:spLocks noGrp="1"/>
          </p:cNvSpPr>
          <p:nvPr>
            <p:ph type="body" idx="1"/>
          </p:nvPr>
        </p:nvSpPr>
        <p:spPr>
          <a:noFill/>
          <a:ln/>
        </p:spPr>
        <p:txBody>
          <a:bodyPr/>
          <a:lstStyle/>
          <a:p>
            <a:pPr eaLnBrk="1" hangingPunct="1">
              <a:lnSpc>
                <a:spcPct val="90000"/>
              </a:lnSpc>
              <a:buFontTx/>
              <a:buNone/>
            </a:pPr>
            <a:r>
              <a:rPr lang="en-US" b="1" u="sng" dirty="0"/>
              <a:t>Instructor Comments</a:t>
            </a:r>
            <a:endParaRPr lang="en-US" u="sng" dirty="0"/>
          </a:p>
          <a:p>
            <a:pPr lvl="0" eaLnBrk="1" hangingPunct="1">
              <a:lnSpc>
                <a:spcPct val="90000"/>
              </a:lnSpc>
              <a:buFontTx/>
              <a:buChar char="•"/>
            </a:pPr>
            <a:r>
              <a:rPr lang="en-US" dirty="0"/>
              <a:t> </a:t>
            </a:r>
            <a:r>
              <a:rPr lang="en-US" b="1" dirty="0"/>
              <a:t>Explain EOF definition</a:t>
            </a:r>
          </a:p>
          <a:p>
            <a:pPr lvl="0" eaLnBrk="1" hangingPunct="1">
              <a:lnSpc>
                <a:spcPct val="90000"/>
              </a:lnSpc>
              <a:buFontTx/>
              <a:buChar char="•"/>
            </a:pPr>
            <a:r>
              <a:rPr lang="en-US" b="1" dirty="0"/>
              <a:t>Escalation of force procedures essentially follow self-defense rules</a:t>
            </a:r>
            <a:r>
              <a:rPr lang="en-US" dirty="0"/>
              <a:t>.  </a:t>
            </a:r>
          </a:p>
          <a:p>
            <a:pPr lvl="1" eaLnBrk="1" hangingPunct="1">
              <a:lnSpc>
                <a:spcPct val="90000"/>
              </a:lnSpc>
              <a:buFontTx/>
              <a:buChar char="•"/>
            </a:pPr>
            <a:r>
              <a:rPr lang="en-US" dirty="0"/>
              <a:t> Where a hostile act or demonstration of hostile intent makes the use of force (including deadly force) authorized, use only that force necessary to neutralize the threat. </a:t>
            </a:r>
          </a:p>
          <a:p>
            <a:pPr lvl="0" eaLnBrk="1" hangingPunct="1">
              <a:lnSpc>
                <a:spcPct val="90000"/>
              </a:lnSpc>
              <a:buFontTx/>
              <a:buChar char="•"/>
            </a:pPr>
            <a:r>
              <a:rPr lang="en-US" dirty="0"/>
              <a:t> </a:t>
            </a:r>
            <a:r>
              <a:rPr lang="en-US" b="1" dirty="0"/>
              <a:t>Escalation of force procedures are NOT limitations on self-defense</a:t>
            </a:r>
            <a:r>
              <a:rPr lang="en-US" dirty="0"/>
              <a:t>.</a:t>
            </a:r>
          </a:p>
          <a:p>
            <a:pPr lvl="1" eaLnBrk="1" hangingPunct="1">
              <a:lnSpc>
                <a:spcPct val="90000"/>
              </a:lnSpc>
              <a:buFontTx/>
              <a:buChar char="•"/>
            </a:pPr>
            <a:r>
              <a:rPr lang="en-US" dirty="0"/>
              <a:t> Escalation of force procedures are NOT limitations on the right of self-defense when force is necessary to defend against a hostile act or demonstrated hostile intent.</a:t>
            </a:r>
          </a:p>
          <a:p>
            <a:pPr lvl="0" eaLnBrk="1" hangingPunct="1">
              <a:lnSpc>
                <a:spcPct val="90000"/>
              </a:lnSpc>
              <a:buFontTx/>
              <a:buChar char="•"/>
            </a:pPr>
            <a:r>
              <a:rPr lang="en-US" dirty="0"/>
              <a:t> </a:t>
            </a:r>
            <a:r>
              <a:rPr lang="en-US" b="1" dirty="0"/>
              <a:t>Escalation of force procedures may minimize loss of life and unnecessary suffering</a:t>
            </a:r>
            <a:r>
              <a:rPr lang="en-US" dirty="0"/>
              <a:t>.</a:t>
            </a:r>
          </a:p>
          <a:p>
            <a:pPr lvl="1" eaLnBrk="1" hangingPunct="1">
              <a:lnSpc>
                <a:spcPct val="90000"/>
              </a:lnSpc>
              <a:buFontTx/>
              <a:buChar char="•"/>
            </a:pPr>
            <a:r>
              <a:rPr lang="en-US" dirty="0"/>
              <a:t> Where time and circumstances allow employment of means short of deadly force without endangering Soldiers, escalation of force procedures may minimize the loss of life and prevent unnecessary suffering.</a:t>
            </a:r>
          </a:p>
          <a:p>
            <a:pPr lvl="0" eaLnBrk="1" hangingPunct="1">
              <a:lnSpc>
                <a:spcPct val="90000"/>
              </a:lnSpc>
              <a:buFontTx/>
              <a:buChar char="•"/>
            </a:pPr>
            <a:r>
              <a:rPr lang="en-US" b="1" dirty="0"/>
              <a:t> Different Models:</a:t>
            </a:r>
          </a:p>
          <a:p>
            <a:pPr lvl="1" eaLnBrk="1" hangingPunct="1">
              <a:lnSpc>
                <a:spcPct val="90000"/>
              </a:lnSpc>
              <a:buFontTx/>
              <a:buChar char="•"/>
            </a:pPr>
            <a:r>
              <a:rPr lang="en-US" dirty="0"/>
              <a:t>Soldier On Foot against</a:t>
            </a:r>
            <a:r>
              <a:rPr lang="en-US" baseline="0" dirty="0"/>
              <a:t> </a:t>
            </a:r>
            <a:r>
              <a:rPr lang="en-US" dirty="0"/>
              <a:t>Dismounted Person: Apply the 5 </a:t>
            </a:r>
            <a:r>
              <a:rPr lang="en-US" dirty="0" err="1"/>
              <a:t>Ss</a:t>
            </a:r>
            <a:r>
              <a:rPr lang="en-US" dirty="0"/>
              <a:t> (Show weapon, Shout, Shove, Shoot to warn, Aimed shot). </a:t>
            </a:r>
          </a:p>
          <a:p>
            <a:pPr lvl="1" eaLnBrk="1" hangingPunct="1">
              <a:lnSpc>
                <a:spcPct val="90000"/>
              </a:lnSpc>
              <a:buFontTx/>
              <a:buChar char="•"/>
            </a:pPr>
            <a:r>
              <a:rPr lang="en-US" dirty="0"/>
              <a:t>Against Vehicle Threats: Use graduated warnings to deter vehicles from showing HI. </a:t>
            </a:r>
            <a:r>
              <a:rPr lang="en-US" b="1" dirty="0"/>
              <a:t>Examples: </a:t>
            </a:r>
            <a:r>
              <a:rPr lang="en-US" dirty="0"/>
              <a:t>Signs at 300 meters, rumble strips at 200 meters, barrier slalom at 100 meters, </a:t>
            </a:r>
            <a:r>
              <a:rPr lang="en-US" dirty="0" err="1"/>
              <a:t>megahorns</a:t>
            </a:r>
            <a:r>
              <a:rPr lang="en-US" dirty="0"/>
              <a:t> at 75 meters.</a:t>
            </a:r>
          </a:p>
          <a:p>
            <a:pPr lvl="0" eaLnBrk="1" hangingPunct="1">
              <a:lnSpc>
                <a:spcPct val="90000"/>
              </a:lnSpc>
              <a:buFontTx/>
              <a:buChar char="•"/>
            </a:pPr>
            <a:r>
              <a:rPr lang="en-US" b="1" dirty="0"/>
              <a:t> EOF techniques can be utilized in order to</a:t>
            </a:r>
            <a:r>
              <a:rPr lang="en-US" b="1" baseline="0" dirty="0"/>
              <a:t> evaluated the situation and determine whether or not there is a hostile act/hostile intent. Evaluating a potential threat in a combat environment, particularly during recent armed conflicts, is often difficult. Executing EOF steps in order to better evaluate a perceived threat may assist a Soldier in determining whether or not a hostile act/hostile intent has been demonstrated.</a:t>
            </a:r>
          </a:p>
          <a:p>
            <a:pPr lvl="0" eaLnBrk="1" hangingPunct="1">
              <a:lnSpc>
                <a:spcPct val="90000"/>
              </a:lnSpc>
              <a:buFontTx/>
              <a:buNone/>
            </a:pPr>
            <a:r>
              <a:rPr lang="en-US" b="1" baseline="0" dirty="0"/>
              <a:t>* See the Army Lawyer (April 2008 ed.) article “The Threat Assessment Process (TAP): The Evolution of Escalation of Force,” by then-Lieutenant Colonel Randall Bagwell for an in-depth analysis of the TAP concept.  </a:t>
            </a:r>
          </a:p>
          <a:p>
            <a:pPr lvl="0" eaLnBrk="1" hangingPunct="1">
              <a:lnSpc>
                <a:spcPct val="90000"/>
              </a:lnSpc>
              <a:buFontTx/>
              <a:buChar char="•"/>
            </a:pPr>
            <a:endParaRPr lang="en-US" dirty="0"/>
          </a:p>
          <a:p>
            <a:pPr lvl="0" eaLnBrk="1" hangingPunct="1">
              <a:lnSpc>
                <a:spcPct val="90000"/>
              </a:lnSpc>
              <a:buFontTx/>
              <a:buChar char="•"/>
            </a:pPr>
            <a:endParaRPr lang="en-US" dirty="0"/>
          </a:p>
        </p:txBody>
      </p:sp>
      <p:sp>
        <p:nvSpPr>
          <p:cNvPr id="64516" name="Slide Number Placeholder 3"/>
          <p:cNvSpPr>
            <a:spLocks noGrp="1"/>
          </p:cNvSpPr>
          <p:nvPr>
            <p:ph type="sldNum" sz="quarter" idx="5"/>
          </p:nvPr>
        </p:nvSpPr>
        <p:spPr>
          <a:noFill/>
        </p:spPr>
        <p:txBody>
          <a:bodyPr/>
          <a:lstStyle/>
          <a:p>
            <a:fld id="{E484D389-8435-4A8C-8C4B-A5D3CDE41053}"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577248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D652BAF-E330-4F1F-B73C-3CD8F5B1E34F}" type="slidenum">
              <a:rPr lang="en-US" smtClean="0"/>
              <a:pPr/>
              <a:t>25</a:t>
            </a:fld>
            <a:endParaRPr lang="en-US" dirty="0"/>
          </a:p>
        </p:txBody>
      </p:sp>
      <p:sp>
        <p:nvSpPr>
          <p:cNvPr id="65539" name="Rectangle 2"/>
          <p:cNvSpPr>
            <a:spLocks noGrp="1" noRot="1" noChangeAspect="1" noChangeArrowheads="1" noTextEdit="1"/>
          </p:cNvSpPr>
          <p:nvPr>
            <p:ph type="sldImg"/>
          </p:nvPr>
        </p:nvSpPr>
        <p:spPr>
          <a:xfrm>
            <a:off x="406400" y="696913"/>
            <a:ext cx="6197600" cy="3486150"/>
          </a:xfrm>
          <a:ln/>
        </p:spPr>
      </p:sp>
      <p:sp>
        <p:nvSpPr>
          <p:cNvPr id="65540" name="Rectangle 3"/>
          <p:cNvSpPr>
            <a:spLocks noGrp="1" noChangeArrowheads="1"/>
          </p:cNvSpPr>
          <p:nvPr>
            <p:ph type="body" idx="1"/>
          </p:nvPr>
        </p:nvSpPr>
        <p:spPr>
          <a:noFill/>
          <a:ln/>
        </p:spPr>
        <p:txBody>
          <a:bodyPr/>
          <a:lstStyle/>
          <a:p>
            <a:pPr eaLnBrk="1" hangingPunct="1">
              <a:lnSpc>
                <a:spcPct val="80000"/>
              </a:lnSpc>
              <a:buFontTx/>
              <a:buNone/>
            </a:pPr>
            <a:r>
              <a:rPr lang="en-US" sz="900" b="1" u="sng" dirty="0"/>
              <a:t>Instructor Comments</a:t>
            </a:r>
            <a:r>
              <a:rPr lang="en-US" sz="900" u="sng" dirty="0"/>
              <a:t> </a:t>
            </a:r>
          </a:p>
          <a:p>
            <a:pPr lvl="0" eaLnBrk="1" hangingPunct="1">
              <a:lnSpc>
                <a:spcPct val="80000"/>
              </a:lnSpc>
              <a:buFontTx/>
              <a:buChar char="•"/>
            </a:pPr>
            <a:r>
              <a:rPr lang="en-US" sz="900" dirty="0"/>
              <a:t> </a:t>
            </a:r>
            <a:r>
              <a:rPr lang="en-US" sz="900" b="1" dirty="0"/>
              <a:t>Escalation of force procedures are part of mission analysis.</a:t>
            </a:r>
          </a:p>
          <a:p>
            <a:pPr lvl="1" eaLnBrk="1" hangingPunct="1">
              <a:lnSpc>
                <a:spcPct val="80000"/>
              </a:lnSpc>
              <a:buFontTx/>
              <a:buChar char="•"/>
            </a:pPr>
            <a:r>
              <a:rPr lang="en-US" sz="900" dirty="0"/>
              <a:t> Escalation of force procedures necessarily depend upon the tactical situation and the time and resources available. Leaders should consider the full range of visible, audible, and physical means available, and then plan, publish, and train on the escalation of force procedures prior to mission execution.</a:t>
            </a:r>
          </a:p>
          <a:p>
            <a:pPr lvl="0" eaLnBrk="1" hangingPunct="1">
              <a:lnSpc>
                <a:spcPct val="80000"/>
              </a:lnSpc>
              <a:buFontTx/>
              <a:buChar char="•"/>
            </a:pPr>
            <a:r>
              <a:rPr lang="en-US" sz="900" dirty="0"/>
              <a:t> </a:t>
            </a:r>
            <a:r>
              <a:rPr lang="en-US" sz="900" b="1" dirty="0"/>
              <a:t>Escalation of force procedures are not a step-by-step procedure, but offer a menu of options</a:t>
            </a:r>
            <a:r>
              <a:rPr lang="en-US" sz="900" dirty="0"/>
              <a:t>.</a:t>
            </a:r>
          </a:p>
          <a:p>
            <a:pPr lvl="1" eaLnBrk="1" hangingPunct="1">
              <a:lnSpc>
                <a:spcPct val="80000"/>
              </a:lnSpc>
              <a:buFontTx/>
              <a:buChar char="•"/>
            </a:pPr>
            <a:r>
              <a:rPr lang="en-US" sz="900" dirty="0"/>
              <a:t> Escalation of force steps are usually listed from least to most deadly, but are not intended to require sequential application. Soldiers may move up and down the list, as necessary, to achieve the desired effect. Where necessary for self-defense, Soldiers should not hesitate to jump directly to deadly force.</a:t>
            </a:r>
          </a:p>
          <a:p>
            <a:pPr lvl="1" eaLnBrk="1" hangingPunct="1">
              <a:lnSpc>
                <a:spcPct val="80000"/>
              </a:lnSpc>
              <a:buFontTx/>
              <a:buChar char="•"/>
            </a:pPr>
            <a:r>
              <a:rPr lang="en-US" sz="900" dirty="0"/>
              <a:t> The goal of EOF is to use that amount of force necessary for the situation.</a:t>
            </a:r>
          </a:p>
          <a:p>
            <a:pPr lvl="1" eaLnBrk="1" hangingPunct="1">
              <a:lnSpc>
                <a:spcPct val="80000"/>
              </a:lnSpc>
              <a:buFontTx/>
              <a:buChar char="•"/>
            </a:pPr>
            <a:r>
              <a:rPr lang="en-US" sz="900" dirty="0"/>
              <a:t> Explain EOF Procedures: Display visual warning; use audible warning; show weapon and demonstrate intent to use; block access; physically detain person; fire warning shot – if authorized; fire disabling shots (against vehicles); and engage with deadly force.</a:t>
            </a:r>
          </a:p>
          <a:p>
            <a:pPr lvl="0" eaLnBrk="1" hangingPunct="1">
              <a:lnSpc>
                <a:spcPct val="80000"/>
              </a:lnSpc>
              <a:buFontTx/>
              <a:buChar char="•"/>
            </a:pPr>
            <a:r>
              <a:rPr lang="en-US" sz="900" dirty="0"/>
              <a:t> </a:t>
            </a:r>
            <a:r>
              <a:rPr lang="en-US" sz="900" b="1" dirty="0"/>
              <a:t>Escalation of force procedures do not apply to “declared Hostile Forces</a:t>
            </a:r>
            <a:r>
              <a:rPr lang="en-US" sz="900" dirty="0"/>
              <a:t>.”</a:t>
            </a:r>
          </a:p>
          <a:p>
            <a:pPr lvl="1" eaLnBrk="1" hangingPunct="1">
              <a:lnSpc>
                <a:spcPct val="80000"/>
              </a:lnSpc>
              <a:buFontTx/>
              <a:buChar char="•"/>
            </a:pPr>
            <a:r>
              <a:rPr lang="en-US" sz="900" dirty="0"/>
              <a:t> When a force has been declared as a “Hostile Force” by an appropriate US authority, there is no requirement for a Soldier to apply escalation of force procedures.  Soldiers may engage members of a declared hostile force with deadly force, unless (1) they have specifically been ordered not to do so for operational reasons; (2)</a:t>
            </a:r>
            <a:r>
              <a:rPr lang="en-US" sz="900" baseline="0" dirty="0"/>
              <a:t> the declared hostile force attempts to surrender; (3) is wounded and out of the fight; or (4) captured</a:t>
            </a:r>
            <a:r>
              <a:rPr lang="en-US" sz="900" dirty="0"/>
              <a:t>. </a:t>
            </a:r>
          </a:p>
          <a:p>
            <a:pPr lvl="0" eaLnBrk="1" hangingPunct="1">
              <a:lnSpc>
                <a:spcPct val="80000"/>
              </a:lnSpc>
              <a:buFontTx/>
              <a:buChar char="•"/>
            </a:pPr>
            <a:r>
              <a:rPr lang="en-US" sz="900" dirty="0"/>
              <a:t> </a:t>
            </a:r>
            <a:r>
              <a:rPr lang="en-US" sz="900" b="1" dirty="0"/>
              <a:t>Escalation of force procedures are not a substitute for, but are a part of, Rules of Engagement (ROE).</a:t>
            </a:r>
          </a:p>
          <a:p>
            <a:pPr lvl="1" eaLnBrk="1" hangingPunct="1">
              <a:lnSpc>
                <a:spcPct val="80000"/>
              </a:lnSpc>
              <a:buFontTx/>
              <a:buChar char="•"/>
            </a:pPr>
            <a:r>
              <a:rPr lang="en-US" sz="900" dirty="0"/>
              <a:t> EOF is an aspect of ROE that helps Commanders and Soldiers apply the ROE principles of self-defense</a:t>
            </a:r>
            <a:r>
              <a:rPr lang="en-US" sz="900" baseline="0" dirty="0"/>
              <a:t> (de-escalation, </a:t>
            </a:r>
            <a:r>
              <a:rPr lang="en-US" sz="900" dirty="0"/>
              <a:t>necessity, and proportionality).  However, Commanders and Soldiers must understand that ROE may limit escalation of force options.  For example</a:t>
            </a:r>
            <a:r>
              <a:rPr lang="en-US" sz="900" b="1" dirty="0"/>
              <a:t>, </a:t>
            </a:r>
            <a:r>
              <a:rPr lang="en-US" sz="900" dirty="0"/>
              <a:t>warning shots may not be authorized by the rules of engagement. </a:t>
            </a:r>
            <a:br>
              <a:rPr lang="en-US" sz="900" dirty="0"/>
            </a:br>
            <a:endParaRPr lang="en-US" sz="900" dirty="0"/>
          </a:p>
          <a:p>
            <a:pPr eaLnBrk="1" hangingPunct="1">
              <a:lnSpc>
                <a:spcPct val="80000"/>
              </a:lnSpc>
            </a:pPr>
            <a:endParaRPr lang="en-US" sz="900" dirty="0"/>
          </a:p>
          <a:p>
            <a:pPr eaLnBrk="1" hangingPunct="1">
              <a:lnSpc>
                <a:spcPct val="80000"/>
              </a:lnSpc>
              <a:buFontTx/>
              <a:buChar char="•"/>
            </a:pPr>
            <a:endParaRPr lang="en-US" sz="900" dirty="0"/>
          </a:p>
        </p:txBody>
      </p:sp>
    </p:spTree>
    <p:extLst>
      <p:ext uri="{BB962C8B-B14F-4D97-AF65-F5344CB8AC3E}">
        <p14:creationId xmlns:p14="http://schemas.microsoft.com/office/powerpoint/2010/main" val="881050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3652C16-EA29-4CFC-8C7C-CC1D6A7084CB}" type="slidenum">
              <a:rPr lang="en-US" smtClean="0"/>
              <a:pPr/>
              <a:t>26</a:t>
            </a:fld>
            <a:endParaRPr lang="en-US" dirty="0"/>
          </a:p>
        </p:txBody>
      </p:sp>
      <p:sp>
        <p:nvSpPr>
          <p:cNvPr id="66563" name="Rectangle 2"/>
          <p:cNvSpPr>
            <a:spLocks noGrp="1" noRot="1" noChangeAspect="1" noChangeArrowheads="1" noTextEdit="1"/>
          </p:cNvSpPr>
          <p:nvPr>
            <p:ph type="sldImg"/>
          </p:nvPr>
        </p:nvSpPr>
        <p:spPr>
          <a:xfrm>
            <a:off x="406400" y="696913"/>
            <a:ext cx="6197600" cy="3486150"/>
          </a:xfrm>
          <a:ln/>
        </p:spPr>
      </p:sp>
      <p:sp>
        <p:nvSpPr>
          <p:cNvPr id="66564" name="Rectangle 3"/>
          <p:cNvSpPr>
            <a:spLocks noGrp="1" noChangeArrowheads="1"/>
          </p:cNvSpPr>
          <p:nvPr>
            <p:ph type="body" idx="1"/>
          </p:nvPr>
        </p:nvSpPr>
        <p:spPr>
          <a:noFill/>
          <a:ln/>
        </p:spPr>
        <p:txBody>
          <a:bodyPr/>
          <a:lstStyle/>
          <a:p>
            <a:pPr eaLnBrk="1" hangingPunct="1">
              <a:buFontTx/>
              <a:buNone/>
            </a:pPr>
            <a:r>
              <a:rPr lang="en-US" b="1" u="sng" dirty="0"/>
              <a:t>Instructor Comments </a:t>
            </a:r>
            <a:r>
              <a:rPr lang="en-US" u="sng" dirty="0"/>
              <a:t> </a:t>
            </a:r>
          </a:p>
          <a:p>
            <a:pPr lvl="0" eaLnBrk="1" hangingPunct="1">
              <a:buFontTx/>
              <a:buChar char="•"/>
            </a:pPr>
            <a:r>
              <a:rPr lang="en-US" dirty="0"/>
              <a:t> </a:t>
            </a:r>
            <a:r>
              <a:rPr lang="en-US" b="1" dirty="0"/>
              <a:t>Supplemental measures allow commanders to </a:t>
            </a:r>
            <a:r>
              <a:rPr lang="en-US" b="1" u="sng" dirty="0"/>
              <a:t>tailor ROE</a:t>
            </a:r>
            <a:r>
              <a:rPr lang="en-US" b="1" dirty="0"/>
              <a:t> for mission accomplishment during the conduct of DOD operations.  (CJCSI 3121.01B, Encl. I)</a:t>
            </a:r>
          </a:p>
          <a:p>
            <a:pPr lvl="0" eaLnBrk="1" hangingPunct="1">
              <a:buFontTx/>
              <a:buChar char="•"/>
            </a:pPr>
            <a:r>
              <a:rPr lang="en-US" b="1" dirty="0"/>
              <a:t> There are two types of supplemental measures: </a:t>
            </a:r>
          </a:p>
          <a:p>
            <a:pPr lvl="1" eaLnBrk="1" hangingPunct="1">
              <a:buFontTx/>
              <a:buChar char="•"/>
            </a:pPr>
            <a:r>
              <a:rPr lang="en-US" b="1" dirty="0"/>
              <a:t> (1) those</a:t>
            </a:r>
            <a:r>
              <a:rPr lang="en-US" dirty="0"/>
              <a:t> supplemental measures that specify certain actions that </a:t>
            </a:r>
            <a:r>
              <a:rPr lang="en-US" b="1" dirty="0"/>
              <a:t>require SECDEF/COCOM approval</a:t>
            </a:r>
            <a:r>
              <a:rPr lang="en-US" dirty="0"/>
              <a:t> and </a:t>
            </a:r>
          </a:p>
          <a:p>
            <a:pPr lvl="1" eaLnBrk="1" hangingPunct="1">
              <a:buFontTx/>
              <a:buChar char="•"/>
            </a:pPr>
            <a:r>
              <a:rPr lang="en-US" dirty="0"/>
              <a:t> </a:t>
            </a:r>
            <a:r>
              <a:rPr lang="en-US" b="1" dirty="0"/>
              <a:t>(2)</a:t>
            </a:r>
            <a:r>
              <a:rPr lang="en-US" dirty="0"/>
              <a:t> </a:t>
            </a:r>
            <a:r>
              <a:rPr lang="en-US" b="1" dirty="0"/>
              <a:t>those</a:t>
            </a:r>
            <a:r>
              <a:rPr lang="en-US" dirty="0"/>
              <a:t> measures that </a:t>
            </a:r>
            <a:r>
              <a:rPr lang="en-US" b="1" dirty="0"/>
              <a:t>allow commanders to place limits on the use of force</a:t>
            </a:r>
            <a:r>
              <a:rPr lang="en-US" dirty="0"/>
              <a:t> during the conduct of certain actions.  Enclosure I provides ROE supplemental measures guidance.  (CJCSI 3121.01B, Encl. I)</a:t>
            </a:r>
          </a:p>
          <a:p>
            <a:pPr lvl="0" eaLnBrk="1" hangingPunct="1">
              <a:buFontTx/>
              <a:buChar char="•"/>
            </a:pPr>
            <a:r>
              <a:rPr lang="en-US" dirty="0"/>
              <a:t> </a:t>
            </a:r>
            <a:r>
              <a:rPr lang="en-US" b="1" dirty="0"/>
              <a:t>SROE are designed to be PERMISSIVE in nature</a:t>
            </a:r>
            <a:r>
              <a:rPr lang="en-US" dirty="0"/>
              <a:t>.  </a:t>
            </a:r>
          </a:p>
          <a:p>
            <a:pPr lvl="1" eaLnBrk="1" hangingPunct="1">
              <a:buFontTx/>
              <a:buChar char="•"/>
            </a:pPr>
            <a:r>
              <a:rPr lang="en-US" dirty="0"/>
              <a:t> Unless a specific weapon or tactic requires SECDEF or combatant commander approval, or unless a specific weapon or tactic is restricted by an approved supplemental measure [or by the LOW or ROE], commanders may use any lawful weapon available for mission accomplishment. (CJCSI 3121.01B, Encl. I)</a:t>
            </a:r>
          </a:p>
          <a:p>
            <a:pPr eaLnBrk="1" hangingPunct="1">
              <a:buFontTx/>
              <a:buChar char="•"/>
            </a:pPr>
            <a:endParaRPr lang="en-US" dirty="0"/>
          </a:p>
          <a:p>
            <a:pPr eaLnBrk="1" hangingPunct="1">
              <a:buFontTx/>
              <a:buChar char="•"/>
            </a:pPr>
            <a:endParaRPr lang="en-US" dirty="0"/>
          </a:p>
        </p:txBody>
      </p:sp>
    </p:spTree>
    <p:extLst>
      <p:ext uri="{BB962C8B-B14F-4D97-AF65-F5344CB8AC3E}">
        <p14:creationId xmlns:p14="http://schemas.microsoft.com/office/powerpoint/2010/main" val="2760581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DC48450-EA73-4324-8036-845C90838EC4}" type="slidenum">
              <a:rPr lang="en-US" smtClean="0"/>
              <a:pPr/>
              <a:t>27</a:t>
            </a:fld>
            <a:endParaRPr lang="en-US" dirty="0"/>
          </a:p>
        </p:txBody>
      </p:sp>
      <p:sp>
        <p:nvSpPr>
          <p:cNvPr id="67587" name="Rectangle 2"/>
          <p:cNvSpPr>
            <a:spLocks noGrp="1" noRot="1" noChangeAspect="1" noChangeArrowheads="1" noTextEdit="1"/>
          </p:cNvSpPr>
          <p:nvPr>
            <p:ph type="sldImg"/>
          </p:nvPr>
        </p:nvSpPr>
        <p:spPr>
          <a:xfrm>
            <a:off x="406400" y="696913"/>
            <a:ext cx="6197600" cy="3486150"/>
          </a:xfrm>
          <a:ln/>
        </p:spPr>
      </p:sp>
      <p:sp>
        <p:nvSpPr>
          <p:cNvPr id="67588" name="Rectangle 3"/>
          <p:cNvSpPr>
            <a:spLocks noGrp="1" noChangeArrowheads="1"/>
          </p:cNvSpPr>
          <p:nvPr>
            <p:ph type="body" idx="1"/>
          </p:nvPr>
        </p:nvSpPr>
        <p:spPr>
          <a:noFill/>
          <a:ln/>
        </p:spPr>
        <p:txBody>
          <a:bodyPr/>
          <a:lstStyle/>
          <a:p>
            <a:pPr eaLnBrk="1" hangingPunct="1">
              <a:buFontTx/>
              <a:buNone/>
            </a:pPr>
            <a:r>
              <a:rPr lang="en-US" b="1" u="sng" dirty="0"/>
              <a:t>Instructor Comments</a:t>
            </a:r>
          </a:p>
          <a:p>
            <a:pPr lvl="0" eaLnBrk="1" hangingPunct="1">
              <a:buFontTx/>
              <a:buChar char="•"/>
            </a:pPr>
            <a:r>
              <a:rPr lang="en-US" b="1" dirty="0"/>
              <a:t> Supplemental measures may also be used by unit commanders to </a:t>
            </a:r>
            <a:r>
              <a:rPr lang="en-US" b="1" u="sng" dirty="0"/>
              <a:t>limit individual self-defense by members of their unit</a:t>
            </a:r>
            <a:r>
              <a:rPr lang="en-US" b="1" dirty="0"/>
              <a:t>, when in the context of exercising the right/ obligation of unit self-defense</a:t>
            </a:r>
            <a:r>
              <a:rPr lang="en-US" dirty="0"/>
              <a:t>. (CJCSI 3121.01B, Encl. I)</a:t>
            </a:r>
          </a:p>
          <a:p>
            <a:pPr lvl="1" eaLnBrk="1" hangingPunct="1">
              <a:buFontTx/>
              <a:buChar char="•"/>
            </a:pPr>
            <a:r>
              <a:rPr lang="en-US" dirty="0"/>
              <a:t> Use examples to illustrate ROE supplemental measures.</a:t>
            </a:r>
          </a:p>
          <a:p>
            <a:pPr lvl="0" eaLnBrk="1" hangingPunct="1">
              <a:buFontTx/>
              <a:buChar char="•"/>
            </a:pPr>
            <a:r>
              <a:rPr lang="en-US" dirty="0"/>
              <a:t> </a:t>
            </a:r>
            <a:r>
              <a:rPr lang="en-US" b="1" dirty="0"/>
              <a:t>Commanders at all levels may use supplemental measures to </a:t>
            </a:r>
            <a:r>
              <a:rPr lang="en-US" b="1" u="sng" dirty="0"/>
              <a:t>restrict ROE, when appropriate</a:t>
            </a:r>
            <a:r>
              <a:rPr lang="en-US" dirty="0"/>
              <a:t>. Commanders shall notify the SECDEF, through the CJCS, as soon as practicable, of restrictions (at all levels) placed on SECDEF-approved ROE. (CJCSI 3121.01B, Encl. I)</a:t>
            </a:r>
          </a:p>
          <a:p>
            <a:pPr lvl="0" eaLnBrk="1" hangingPunct="1">
              <a:buFontTx/>
              <a:buChar char="•"/>
            </a:pPr>
            <a:r>
              <a:rPr lang="en-US" dirty="0"/>
              <a:t> In time-critical situations, make SECDEF notification concurrently to the CJCS. When concurrent notification is not possible, notify the CJCS as soon as practicable after SECDEF notification.  (CJCSI 3121.01B, Encl. I)</a:t>
            </a:r>
          </a:p>
          <a:p>
            <a:pPr eaLnBrk="1" hangingPunct="1">
              <a:buFontTx/>
              <a:buChar char="•"/>
            </a:pPr>
            <a:endParaRPr lang="en-US"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p:txBody>
      </p:sp>
    </p:spTree>
    <p:extLst>
      <p:ext uri="{BB962C8B-B14F-4D97-AF65-F5344CB8AC3E}">
        <p14:creationId xmlns:p14="http://schemas.microsoft.com/office/powerpoint/2010/main" val="2629993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A208C9F-50A7-4FD3-9D32-FAA6AFE77FE1}" type="slidenum">
              <a:rPr lang="en-US" smtClean="0">
                <a:solidFill>
                  <a:srgbClr val="000000"/>
                </a:solidFill>
              </a:rPr>
              <a:pPr/>
              <a:t>28</a:t>
            </a:fld>
            <a:endParaRPr lang="en-US" dirty="0">
              <a:solidFill>
                <a:srgbClr val="000000"/>
              </a:solidFill>
            </a:endParaRPr>
          </a:p>
        </p:txBody>
      </p:sp>
      <p:sp>
        <p:nvSpPr>
          <p:cNvPr id="71683" name="Rectangle 4"/>
          <p:cNvSpPr>
            <a:spLocks noGrp="1" noRot="1" noChangeAspect="1" noChangeArrowheads="1" noTextEdit="1"/>
          </p:cNvSpPr>
          <p:nvPr>
            <p:ph type="sldImg"/>
          </p:nvPr>
        </p:nvSpPr>
        <p:spPr>
          <a:xfrm>
            <a:off x="406400" y="696913"/>
            <a:ext cx="6197600" cy="3486150"/>
          </a:xfrm>
          <a:ln/>
        </p:spPr>
      </p:sp>
      <p:sp>
        <p:nvSpPr>
          <p:cNvPr id="71684" name="Rectangle 5"/>
          <p:cNvSpPr>
            <a:spLocks noGrp="1" noChangeArrowheads="1"/>
          </p:cNvSpPr>
          <p:nvPr>
            <p:ph type="body" idx="1"/>
          </p:nvPr>
        </p:nvSpPr>
        <p:spPr>
          <a:noFill/>
          <a:ln/>
        </p:spPr>
        <p:txBody>
          <a:bodyPr/>
          <a:lstStyle/>
          <a:p>
            <a:pPr eaLnBrk="1" hangingPunct="1">
              <a:lnSpc>
                <a:spcPct val="90000"/>
              </a:lnSpc>
              <a:buFontTx/>
              <a:buNone/>
            </a:pPr>
            <a:r>
              <a:rPr lang="en-US" sz="900" b="1" u="sng" dirty="0"/>
              <a:t>Instructor Comments</a:t>
            </a:r>
            <a:endParaRPr lang="en-US" sz="900" u="sng" dirty="0"/>
          </a:p>
          <a:p>
            <a:pPr lvl="0" eaLnBrk="1" hangingPunct="1">
              <a:lnSpc>
                <a:spcPct val="90000"/>
              </a:lnSpc>
              <a:buFontTx/>
              <a:buChar char="•"/>
            </a:pPr>
            <a:r>
              <a:rPr lang="en-US" sz="900" dirty="0"/>
              <a:t> “Unit commanders </a:t>
            </a:r>
            <a:r>
              <a:rPr lang="en-US" sz="900" u="sng" dirty="0"/>
              <a:t>at all levels</a:t>
            </a:r>
            <a:r>
              <a:rPr lang="en-US" sz="900" u="none" dirty="0"/>
              <a:t> shall ensure that individuals within their respective units understand </a:t>
            </a:r>
            <a:r>
              <a:rPr lang="en-US" sz="900" u="sng" dirty="0"/>
              <a:t>and are trained</a:t>
            </a:r>
            <a:r>
              <a:rPr lang="en-US" sz="900" u="none" dirty="0"/>
              <a:t> on when and how to use force in self-defense.” CJCSI 3121.01B, Encl A, para. 1.b.</a:t>
            </a:r>
          </a:p>
          <a:p>
            <a:pPr lvl="0" eaLnBrk="1" hangingPunct="1">
              <a:lnSpc>
                <a:spcPct val="90000"/>
              </a:lnSpc>
              <a:buFontTx/>
              <a:buChar char="•"/>
            </a:pPr>
            <a:r>
              <a:rPr lang="en-US" sz="900" u="none" dirty="0"/>
              <a:t> Mission-specific ROE for training purposes, including supplemental measures, are essential and should be incorporated into the planning process (with proactive JA involvement).</a:t>
            </a:r>
          </a:p>
          <a:p>
            <a:pPr lvl="0" eaLnBrk="1" hangingPunct="1">
              <a:lnSpc>
                <a:spcPct val="90000"/>
              </a:lnSpc>
              <a:buFontTx/>
              <a:buChar char="•"/>
            </a:pPr>
            <a:r>
              <a:rPr lang="en-US" sz="900" u="none" dirty="0"/>
              <a:t> A briefing from the JA is rarely sufficient to achieve adequate training. This is also a great opportunity to utilize 27Ds.</a:t>
            </a:r>
            <a:endParaRPr lang="en-US" sz="900" dirty="0"/>
          </a:p>
          <a:p>
            <a:pPr lvl="2" eaLnBrk="1" hangingPunct="1">
              <a:lnSpc>
                <a:spcPct val="90000"/>
              </a:lnSpc>
              <a:buFontTx/>
              <a:buChar char="•"/>
            </a:pPr>
            <a:endParaRPr lang="en-US" sz="900" dirty="0"/>
          </a:p>
          <a:p>
            <a:pPr lvl="2" eaLnBrk="1" hangingPunct="1">
              <a:lnSpc>
                <a:spcPct val="90000"/>
              </a:lnSpc>
            </a:pPr>
            <a:endParaRPr lang="en-US" sz="900" dirty="0"/>
          </a:p>
          <a:p>
            <a:pPr lvl="1" eaLnBrk="1" hangingPunct="1">
              <a:lnSpc>
                <a:spcPct val="90000"/>
              </a:lnSpc>
            </a:pPr>
            <a:endParaRPr lang="en-US" sz="900" dirty="0"/>
          </a:p>
          <a:p>
            <a:pPr eaLnBrk="1" hangingPunct="1">
              <a:lnSpc>
                <a:spcPct val="90000"/>
              </a:lnSpc>
            </a:pPr>
            <a:endParaRPr lang="en-US" sz="900" dirty="0"/>
          </a:p>
          <a:p>
            <a:pPr eaLnBrk="1" hangingPunct="1">
              <a:lnSpc>
                <a:spcPct val="90000"/>
              </a:lnSpc>
            </a:pPr>
            <a:endParaRPr lang="en-US" sz="900" dirty="0"/>
          </a:p>
          <a:p>
            <a:pPr eaLnBrk="1" hangingPunct="1">
              <a:lnSpc>
                <a:spcPct val="90000"/>
              </a:lnSpc>
            </a:pPr>
            <a:endParaRPr lang="en-US" sz="900" dirty="0"/>
          </a:p>
        </p:txBody>
      </p:sp>
    </p:spTree>
    <p:extLst>
      <p:ext uri="{BB962C8B-B14F-4D97-AF65-F5344CB8AC3E}">
        <p14:creationId xmlns:p14="http://schemas.microsoft.com/office/powerpoint/2010/main" val="958858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D553EA4-3CDA-413A-ACA7-FEFA6463EA95}" type="slidenum">
              <a:rPr lang="en-US" smtClean="0"/>
              <a:pPr/>
              <a:t>29</a:t>
            </a:fld>
            <a:endParaRPr lang="en-US" dirty="0"/>
          </a:p>
        </p:txBody>
      </p:sp>
      <p:sp>
        <p:nvSpPr>
          <p:cNvPr id="68611" name="Rectangle 2"/>
          <p:cNvSpPr>
            <a:spLocks noGrp="1" noRot="1" noChangeAspect="1" noChangeArrowheads="1" noTextEdit="1"/>
          </p:cNvSpPr>
          <p:nvPr>
            <p:ph type="sldImg"/>
          </p:nvPr>
        </p:nvSpPr>
        <p:spPr>
          <a:xfrm>
            <a:off x="406400" y="696913"/>
            <a:ext cx="6197600" cy="3486150"/>
          </a:xfrm>
          <a:ln/>
        </p:spPr>
      </p:sp>
      <p:sp>
        <p:nvSpPr>
          <p:cNvPr id="68612" name="Rectangle 3"/>
          <p:cNvSpPr>
            <a:spLocks noGrp="1" noChangeArrowheads="1"/>
          </p:cNvSpPr>
          <p:nvPr>
            <p:ph type="body" idx="1"/>
          </p:nvPr>
        </p:nvSpPr>
        <p:spPr>
          <a:noFill/>
          <a:ln/>
        </p:spPr>
        <p:txBody>
          <a:bodyPr/>
          <a:lstStyle/>
          <a:p>
            <a:pPr eaLnBrk="1" hangingPunct="1">
              <a:buFontTx/>
              <a:buNone/>
            </a:pPr>
            <a:r>
              <a:rPr lang="en-US" b="1" u="sng" dirty="0"/>
              <a:t>Instructor Comments</a:t>
            </a:r>
          </a:p>
          <a:p>
            <a:pPr lvl="0" eaLnBrk="1" hangingPunct="1">
              <a:buFontTx/>
              <a:buChar char="•"/>
            </a:pPr>
            <a:r>
              <a:rPr lang="en-US" b="1" dirty="0"/>
              <a:t> Review basic ROE framework and concepts on the use of force.</a:t>
            </a:r>
          </a:p>
          <a:p>
            <a:pPr lvl="0" eaLnBrk="1" hangingPunct="1">
              <a:buFontTx/>
              <a:buChar char="•"/>
            </a:pPr>
            <a:r>
              <a:rPr lang="en-US" b="1" dirty="0"/>
              <a:t> Review Inherent right of self-defense.</a:t>
            </a:r>
          </a:p>
          <a:p>
            <a:pPr lvl="1" eaLnBrk="1" hangingPunct="1">
              <a:buFontTx/>
              <a:buChar char="•"/>
            </a:pPr>
            <a:r>
              <a:rPr lang="en-US" b="1" dirty="0"/>
              <a:t> Include comment on the principles of escalation of force – particularly how it relates to current operations.</a:t>
            </a:r>
          </a:p>
          <a:p>
            <a:pPr lvl="1" eaLnBrk="1" hangingPunct="1">
              <a:buFontTx/>
              <a:buChar char="•"/>
            </a:pPr>
            <a:r>
              <a:rPr lang="en-US" b="1" dirty="0"/>
              <a:t> Discuss briefly the permissive nature of the SROE and the guidance on lawful weapons and tactics.</a:t>
            </a:r>
          </a:p>
          <a:p>
            <a:pPr lvl="2" eaLnBrk="1" hangingPunct="1"/>
            <a:endParaRPr lang="en-US" b="1" dirty="0"/>
          </a:p>
        </p:txBody>
      </p:sp>
    </p:spTree>
    <p:extLst>
      <p:ext uri="{BB962C8B-B14F-4D97-AF65-F5344CB8AC3E}">
        <p14:creationId xmlns:p14="http://schemas.microsoft.com/office/powerpoint/2010/main" val="352989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C94B615-41C9-45BD-B624-8B15E8576951}" type="slidenum">
              <a:rPr lang="en-US" smtClean="0"/>
              <a:pPr/>
              <a:t>3</a:t>
            </a:fld>
            <a:endParaRPr lang="en-US" dirty="0"/>
          </a:p>
        </p:txBody>
      </p:sp>
      <p:sp>
        <p:nvSpPr>
          <p:cNvPr id="44035" name="Rectangle 4"/>
          <p:cNvSpPr>
            <a:spLocks noGrp="1" noRot="1" noChangeAspect="1" noChangeArrowheads="1" noTextEdit="1"/>
          </p:cNvSpPr>
          <p:nvPr>
            <p:ph type="sldImg"/>
          </p:nvPr>
        </p:nvSpPr>
        <p:spPr>
          <a:xfrm>
            <a:off x="406400" y="696913"/>
            <a:ext cx="6197600" cy="3486150"/>
          </a:xfrm>
          <a:ln/>
        </p:spPr>
      </p:sp>
      <p:sp>
        <p:nvSpPr>
          <p:cNvPr id="48132" name="Rectangle 5"/>
          <p:cNvSpPr>
            <a:spLocks noGrp="1" noChangeArrowheads="1"/>
          </p:cNvSpPr>
          <p:nvPr>
            <p:ph type="body" idx="1"/>
          </p:nvPr>
        </p:nvSpPr>
        <p:spPr>
          <a:ln/>
        </p:spPr>
        <p:txBody>
          <a:bodyPr/>
          <a:lstStyle/>
          <a:p>
            <a:pPr eaLnBrk="1" hangingPunct="1">
              <a:buFontTx/>
              <a:buNone/>
              <a:defRPr/>
            </a:pPr>
            <a:endParaRPr lang="en-US" b="1" u="sng" dirty="0"/>
          </a:p>
          <a:p>
            <a:pPr eaLnBrk="1" hangingPunct="1">
              <a:buFontTx/>
              <a:buNone/>
              <a:defRPr/>
            </a:pPr>
            <a:r>
              <a:rPr lang="en-US" b="1" u="sng" dirty="0"/>
              <a:t>Instructor Comments</a:t>
            </a:r>
          </a:p>
          <a:p>
            <a:pPr eaLnBrk="1" hangingPunct="1">
              <a:buFontTx/>
              <a:buNone/>
              <a:defRPr/>
            </a:pPr>
            <a:endParaRPr lang="en-US" b="0" u="sng" dirty="0"/>
          </a:p>
          <a:p>
            <a:pPr marL="171450" indent="-171450" eaLnBrk="1" hangingPunct="1">
              <a:buFont typeface="Arial" panose="020B0604020202020204" pitchFamily="34" charset="0"/>
              <a:buChar char="•"/>
              <a:defRPr/>
            </a:pPr>
            <a:r>
              <a:rPr lang="en-US" dirty="0"/>
              <a:t>This slide is optional and intended to</a:t>
            </a:r>
            <a:r>
              <a:rPr lang="en-US" baseline="0" dirty="0"/>
              <a:t> provide trainers with the opportunity to discuss historical examples of ROE.</a:t>
            </a:r>
            <a:endParaRPr lang="en-US" dirty="0"/>
          </a:p>
          <a:p>
            <a:pPr marL="171450" indent="-171450" eaLnBrk="1" hangingPunct="1">
              <a:buFont typeface="Arial" panose="020B0604020202020204" pitchFamily="34" charset="0"/>
              <a:buChar char="•"/>
              <a:defRPr/>
            </a:pPr>
            <a:r>
              <a:rPr lang="en-US" dirty="0"/>
              <a:t>Even though Revolutionary War Commanders and Soldiers did not call them </a:t>
            </a:r>
            <a:r>
              <a:rPr lang="en-US" b="1" dirty="0"/>
              <a:t>ROE</a:t>
            </a:r>
            <a:r>
              <a:rPr lang="en-US" dirty="0"/>
              <a:t>, the </a:t>
            </a:r>
            <a:r>
              <a:rPr lang="en-US" b="1" dirty="0"/>
              <a:t>idea/concept/rules have been trained and used during military operations since the founding of the United States</a:t>
            </a:r>
            <a:r>
              <a:rPr lang="en-US" dirty="0"/>
              <a:t>. </a:t>
            </a:r>
          </a:p>
          <a:p>
            <a:pPr marL="171450" indent="-171450" eaLnBrk="1" hangingPunct="1">
              <a:buFont typeface="Arial" panose="020B0604020202020204" pitchFamily="34" charset="0"/>
              <a:buChar char="•"/>
              <a:defRPr/>
            </a:pPr>
            <a:r>
              <a:rPr lang="en-US" b="1" dirty="0"/>
              <a:t>Commander of militia</a:t>
            </a:r>
            <a:r>
              <a:rPr lang="en-US" dirty="0"/>
              <a:t> – of his 144 men, 77 stood w/ him on 19 April 1775 in defiance of the King’s order to lay down their arms.</a:t>
            </a:r>
          </a:p>
          <a:p>
            <a:pPr marL="171450" indent="-171450" eaLnBrk="1" hangingPunct="1">
              <a:buFont typeface="Arial" panose="020B0604020202020204" pitchFamily="34" charset="0"/>
              <a:buChar char="•"/>
              <a:defRPr/>
            </a:pPr>
            <a:r>
              <a:rPr lang="en-US" dirty="0"/>
              <a:t>The men held their ground when they were ordered to leave. Realizing their attempts were futile, Parker gave the order to disperse. However, the British forces wanted their weapons, and a single shot was fired. Other shots followed, killing eight members of the militia. The small clash lasted only a few minutes, with dramatic results. </a:t>
            </a:r>
          </a:p>
          <a:p>
            <a:pPr lvl="1" eaLnBrk="1" hangingPunct="1">
              <a:defRPr/>
            </a:pPr>
            <a:endParaRPr lang="en-US" dirty="0"/>
          </a:p>
          <a:p>
            <a:pPr lvl="1" eaLnBrk="1" hangingPunct="1">
              <a:defRPr/>
            </a:pPr>
            <a:endParaRPr lang="en-US" dirty="0"/>
          </a:p>
          <a:p>
            <a:pPr lvl="1"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1715067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7CCED5E-5B34-4F7A-942A-75E1965BA4B3}" type="slidenum">
              <a:rPr lang="en-US" smtClean="0"/>
              <a:pPr/>
              <a:t>30</a:t>
            </a:fld>
            <a:endParaRPr lang="en-US" dirty="0"/>
          </a:p>
        </p:txBody>
      </p:sp>
      <p:sp>
        <p:nvSpPr>
          <p:cNvPr id="69635" name="Rectangle 2"/>
          <p:cNvSpPr>
            <a:spLocks noGrp="1" noRot="1" noChangeAspect="1" noChangeArrowheads="1" noTextEdit="1"/>
          </p:cNvSpPr>
          <p:nvPr>
            <p:ph type="sldImg"/>
          </p:nvPr>
        </p:nvSpPr>
        <p:spPr>
          <a:xfrm>
            <a:off x="406400" y="696913"/>
            <a:ext cx="6197600" cy="3486150"/>
          </a:xfrm>
          <a:ln/>
        </p:spPr>
      </p:sp>
      <p:sp>
        <p:nvSpPr>
          <p:cNvPr id="69636" name="Rectangle 3"/>
          <p:cNvSpPr>
            <a:spLocks noGrp="1" noChangeArrowheads="1"/>
          </p:cNvSpPr>
          <p:nvPr>
            <p:ph type="body" idx="1"/>
          </p:nvPr>
        </p:nvSpPr>
        <p:spPr>
          <a:noFill/>
          <a:ln/>
        </p:spPr>
        <p:txBody>
          <a:bodyPr/>
          <a:lstStyle/>
          <a:p>
            <a:pPr eaLnBrk="1" hangingPunct="1"/>
            <a:r>
              <a:rPr lang="en-US" b="1" u="sng" dirty="0"/>
              <a:t>Instruction Note</a:t>
            </a:r>
          </a:p>
          <a:p>
            <a:pPr eaLnBrk="1" hangingPunct="1"/>
            <a:r>
              <a:rPr lang="en-US" dirty="0"/>
              <a:t>Questions or comments about this briefing may be referred to the Educational</a:t>
            </a:r>
            <a:r>
              <a:rPr lang="en-US" baseline="0" dirty="0"/>
              <a:t> Technology Distributed Learning (ETDL) Division</a:t>
            </a:r>
            <a:r>
              <a:rPr lang="en-US" dirty="0"/>
              <a:t>, The Judge Advocate General’s Legal Center and School by going to https://jagu.army.mil, logging on to JAG University, and submitting a helpdesk ticket.</a:t>
            </a:r>
          </a:p>
          <a:p>
            <a:pPr eaLnBrk="1" hangingPunct="1"/>
            <a:endParaRPr lang="en-US" dirty="0"/>
          </a:p>
          <a:p>
            <a:pPr eaLnBrk="1" hangingPunct="1"/>
            <a:endParaRPr lang="en-US" dirty="0"/>
          </a:p>
        </p:txBody>
      </p:sp>
    </p:spTree>
    <p:extLst>
      <p:ext uri="{BB962C8B-B14F-4D97-AF65-F5344CB8AC3E}">
        <p14:creationId xmlns:p14="http://schemas.microsoft.com/office/powerpoint/2010/main" val="339352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BA2DCB8-FAAE-419F-9697-E5DD65F23E3B}" type="slidenum">
              <a:rPr lang="en-US" smtClean="0"/>
              <a:pPr/>
              <a:t>4</a:t>
            </a:fld>
            <a:endParaRPr lang="en-US" dirty="0"/>
          </a:p>
        </p:txBody>
      </p:sp>
      <p:sp>
        <p:nvSpPr>
          <p:cNvPr id="45059" name="Rectangle 2"/>
          <p:cNvSpPr>
            <a:spLocks noGrp="1" noRot="1" noChangeAspect="1" noChangeArrowheads="1" noTextEdit="1"/>
          </p:cNvSpPr>
          <p:nvPr>
            <p:ph type="sldImg"/>
          </p:nvPr>
        </p:nvSpPr>
        <p:spPr>
          <a:xfrm>
            <a:off x="406400" y="696913"/>
            <a:ext cx="6197600" cy="3486150"/>
          </a:xfrm>
          <a:ln/>
        </p:spPr>
      </p:sp>
      <p:sp>
        <p:nvSpPr>
          <p:cNvPr id="45060" name="Rectangle 3"/>
          <p:cNvSpPr>
            <a:spLocks noGrp="1" noChangeArrowheads="1"/>
          </p:cNvSpPr>
          <p:nvPr>
            <p:ph type="body" idx="1"/>
          </p:nvPr>
        </p:nvSpPr>
        <p:spPr>
          <a:noFill/>
          <a:ln/>
        </p:spPr>
        <p:txBody>
          <a:bodyPr/>
          <a:lstStyle/>
          <a:p>
            <a:pPr eaLnBrk="1" hangingPunct="1">
              <a:buFontTx/>
              <a:buNone/>
            </a:pPr>
            <a:r>
              <a:rPr lang="en-US" sz="1000" b="1" u="sng" dirty="0"/>
              <a:t>Instructor Comments  </a:t>
            </a:r>
          </a:p>
          <a:p>
            <a:pPr marL="171450" indent="-171450" eaLnBrk="1" hangingPunct="1">
              <a:buFont typeface="Arial" panose="020B0604020202020204" pitchFamily="34" charset="0"/>
              <a:buChar char="•"/>
            </a:pPr>
            <a:r>
              <a:rPr lang="en-US" sz="1000" b="1" dirty="0"/>
              <a:t>ROE</a:t>
            </a:r>
            <a:r>
              <a:rPr lang="en-US" sz="1000" dirty="0"/>
              <a:t> are </a:t>
            </a:r>
            <a:r>
              <a:rPr lang="en-US" sz="1000" b="1" dirty="0"/>
              <a:t>directives issued by the commander</a:t>
            </a:r>
            <a:r>
              <a:rPr lang="en-US" sz="1000" dirty="0"/>
              <a:t> that </a:t>
            </a:r>
            <a:r>
              <a:rPr lang="en-US" sz="1000" b="1" dirty="0"/>
              <a:t>explain </a:t>
            </a:r>
            <a:r>
              <a:rPr lang="en-US" sz="1000" dirty="0"/>
              <a:t>when, under what </a:t>
            </a:r>
            <a:r>
              <a:rPr lang="en-US" sz="1000" b="1" dirty="0"/>
              <a:t>circumstances, &amp; how Soldiers may use force</a:t>
            </a:r>
            <a:r>
              <a:rPr lang="en-US" sz="1000" dirty="0"/>
              <a:t>.</a:t>
            </a:r>
          </a:p>
          <a:p>
            <a:pPr marL="171450" indent="-171450" eaLnBrk="1" hangingPunct="1">
              <a:buFont typeface="Arial" panose="020B0604020202020204" pitchFamily="34" charset="0"/>
              <a:buChar char="•"/>
            </a:pPr>
            <a:r>
              <a:rPr lang="en-US" sz="1000" b="1" dirty="0"/>
              <a:t>Commander’s Rules</a:t>
            </a:r>
            <a:r>
              <a:rPr lang="en-US" sz="1000" dirty="0"/>
              <a:t> for the use of force.  </a:t>
            </a:r>
            <a:r>
              <a:rPr lang="en-US" sz="1000" b="1" dirty="0"/>
              <a:t>Explain that an important part of understanding and operating within the ROE involves the concept of self-defense – a topic we will discuss in detail later in the briefing.</a:t>
            </a:r>
            <a:endParaRPr lang="en-US" sz="1000" b="0" dirty="0"/>
          </a:p>
          <a:p>
            <a:pPr marL="171450" indent="-171450" eaLnBrk="1" hangingPunct="1">
              <a:buFont typeface="Arial" panose="020B0604020202020204" pitchFamily="34" charset="0"/>
              <a:buChar char="•"/>
            </a:pPr>
            <a:r>
              <a:rPr lang="en-US" sz="1000" dirty="0"/>
              <a:t>ROE </a:t>
            </a:r>
            <a:r>
              <a:rPr lang="en-US" sz="1000" b="1" dirty="0"/>
              <a:t>support the Commander’s intent &amp; operational concept</a:t>
            </a:r>
            <a:r>
              <a:rPr lang="en-US" sz="1000" dirty="0"/>
              <a:t> to ensure mission success. Explain that Judge Advocates </a:t>
            </a:r>
            <a:r>
              <a:rPr lang="en-US" sz="1000" b="1" dirty="0"/>
              <a:t>advise</a:t>
            </a:r>
            <a:r>
              <a:rPr lang="en-US" sz="1000" dirty="0"/>
              <a:t> on ROE, but Commanders are the ultimate decision makers. ROE are </a:t>
            </a:r>
            <a:r>
              <a:rPr lang="en-US" sz="1000" b="1" dirty="0"/>
              <a:t>Commander’s</a:t>
            </a:r>
            <a:r>
              <a:rPr lang="en-US" sz="1000" dirty="0"/>
              <a:t> rules, not </a:t>
            </a:r>
            <a:r>
              <a:rPr lang="en-US" sz="1000" dirty="0" err="1"/>
              <a:t>JAs.</a:t>
            </a:r>
            <a:r>
              <a:rPr lang="en-US" sz="1000" dirty="0"/>
              <a:t>  </a:t>
            </a:r>
          </a:p>
          <a:p>
            <a:pPr eaLnBrk="1" hangingPunct="1"/>
            <a:endParaRPr lang="en-US" sz="1000" dirty="0"/>
          </a:p>
          <a:p>
            <a:pPr eaLnBrk="1" hangingPunct="1"/>
            <a:r>
              <a:rPr lang="en-US" sz="1000" b="1" u="sng" dirty="0"/>
              <a:t>Background</a:t>
            </a:r>
          </a:p>
          <a:p>
            <a:pPr eaLnBrk="1" hangingPunct="1">
              <a:buFontTx/>
              <a:buChar char="•"/>
            </a:pPr>
            <a:r>
              <a:rPr lang="en-US" sz="1000" dirty="0"/>
              <a:t> ROE are an operational issue and must directly support the operational concept. (CJCSI 3121.01B, Encl. J, para. 2.a.1.)</a:t>
            </a:r>
          </a:p>
          <a:p>
            <a:pPr eaLnBrk="1" hangingPunct="1">
              <a:buFontTx/>
              <a:buChar char="•"/>
            </a:pPr>
            <a:r>
              <a:rPr lang="en-US" sz="1000" dirty="0"/>
              <a:t> ROE are directives issued by a competent military authority to delineate the circumstances and limitations under which</a:t>
            </a:r>
            <a:r>
              <a:rPr lang="en-US" sz="1000" baseline="0" dirty="0"/>
              <a:t> U.S. forces </a:t>
            </a:r>
            <a:r>
              <a:rPr lang="en-US" sz="1000" dirty="0"/>
              <a:t>will initiate and/or continue combat engagement with other forces encountered. (DOD</a:t>
            </a:r>
            <a:r>
              <a:rPr lang="en-US" sz="1000" b="1" dirty="0"/>
              <a:t> </a:t>
            </a:r>
            <a:r>
              <a:rPr lang="en-US" sz="1000" dirty="0"/>
              <a:t>Dictionary of Military and Associated Terms as of July 2024 (referencing</a:t>
            </a:r>
            <a:r>
              <a:rPr lang="en-US" sz="1000" baseline="0" dirty="0"/>
              <a:t> JP 3-84, Legal Support, 2 August 2016)</a:t>
            </a:r>
            <a:r>
              <a:rPr lang="en-US" sz="1000" dirty="0"/>
              <a:t>).</a:t>
            </a:r>
          </a:p>
          <a:p>
            <a:pPr eaLnBrk="1" hangingPunct="1"/>
            <a:r>
              <a:rPr lang="en-US" sz="1000" dirty="0"/>
              <a:t> </a:t>
            </a:r>
          </a:p>
        </p:txBody>
      </p:sp>
    </p:spTree>
    <p:extLst>
      <p:ext uri="{BB962C8B-B14F-4D97-AF65-F5344CB8AC3E}">
        <p14:creationId xmlns:p14="http://schemas.microsoft.com/office/powerpoint/2010/main" val="296092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3FA9D77-A832-4A92-B2D0-A34B2A18BC28}" type="slidenum">
              <a:rPr lang="en-US" smtClean="0"/>
              <a:pPr/>
              <a:t>5</a:t>
            </a:fld>
            <a:endParaRPr lang="en-US" dirty="0"/>
          </a:p>
        </p:txBody>
      </p:sp>
      <p:sp>
        <p:nvSpPr>
          <p:cNvPr id="46083" name="Rectangle 2"/>
          <p:cNvSpPr>
            <a:spLocks noGrp="1" noRot="1" noChangeAspect="1" noChangeArrowheads="1" noTextEdit="1"/>
          </p:cNvSpPr>
          <p:nvPr>
            <p:ph type="sldImg"/>
          </p:nvPr>
        </p:nvSpPr>
        <p:spPr>
          <a:xfrm>
            <a:off x="406400" y="696913"/>
            <a:ext cx="6197600" cy="3486150"/>
          </a:xfrm>
          <a:ln/>
        </p:spPr>
      </p:sp>
      <p:sp>
        <p:nvSpPr>
          <p:cNvPr id="46084" name="Rectangle 3"/>
          <p:cNvSpPr>
            <a:spLocks noGrp="1" noChangeArrowheads="1"/>
          </p:cNvSpPr>
          <p:nvPr>
            <p:ph type="body" idx="1"/>
          </p:nvPr>
        </p:nvSpPr>
        <p:spPr>
          <a:noFill/>
          <a:ln/>
        </p:spPr>
        <p:txBody>
          <a:bodyPr/>
          <a:lstStyle/>
          <a:p>
            <a:pPr eaLnBrk="1" hangingPunct="1">
              <a:lnSpc>
                <a:spcPct val="80000"/>
              </a:lnSpc>
            </a:pPr>
            <a:r>
              <a:rPr lang="en-US" sz="1000" b="1" u="sng" dirty="0"/>
              <a:t>Instructor Comments</a:t>
            </a:r>
            <a:r>
              <a:rPr lang="en-US" sz="1000" u="sng" dirty="0"/>
              <a:t>  </a:t>
            </a:r>
          </a:p>
          <a:p>
            <a:pPr eaLnBrk="1" hangingPunct="1">
              <a:lnSpc>
                <a:spcPct val="80000"/>
              </a:lnSpc>
              <a:buFontTx/>
              <a:buChar char="•"/>
            </a:pPr>
            <a:r>
              <a:rPr lang="en-US" sz="1000" b="1" dirty="0"/>
              <a:t> ROE perform three functions</a:t>
            </a:r>
            <a:r>
              <a:rPr lang="en-US" sz="1000" dirty="0"/>
              <a:t>: </a:t>
            </a:r>
          </a:p>
          <a:p>
            <a:pPr lvl="1" eaLnBrk="1" hangingPunct="1">
              <a:lnSpc>
                <a:spcPct val="80000"/>
              </a:lnSpc>
              <a:buFontTx/>
              <a:buNone/>
            </a:pPr>
            <a:r>
              <a:rPr lang="en-US" sz="1000" dirty="0"/>
              <a:t>1) </a:t>
            </a:r>
            <a:r>
              <a:rPr lang="en-US" sz="1000" b="1" dirty="0"/>
              <a:t>provide guidance</a:t>
            </a:r>
            <a:r>
              <a:rPr lang="en-US" sz="1000" dirty="0"/>
              <a:t> from the President and Secretary of Defense (SECDEF),</a:t>
            </a:r>
            <a:r>
              <a:rPr lang="en-US" sz="1000" baseline="0" dirty="0"/>
              <a:t> as well as subordinate commanders, to </a:t>
            </a:r>
            <a:r>
              <a:rPr lang="en-US" sz="1000" i="1" baseline="0" dirty="0"/>
              <a:t>deployed units </a:t>
            </a:r>
            <a:r>
              <a:rPr lang="en-US" sz="1000" i="0" baseline="0" dirty="0"/>
              <a:t>on the use of force;</a:t>
            </a:r>
            <a:endParaRPr lang="en-US" sz="1000" baseline="0" dirty="0"/>
          </a:p>
          <a:p>
            <a:pPr lvl="1" eaLnBrk="1" hangingPunct="1">
              <a:lnSpc>
                <a:spcPct val="80000"/>
              </a:lnSpc>
              <a:buFontTx/>
              <a:buNone/>
            </a:pPr>
            <a:r>
              <a:rPr lang="en-US" sz="1000" dirty="0"/>
              <a:t>2) act as a </a:t>
            </a:r>
            <a:r>
              <a:rPr lang="en-US" sz="1000" b="1" dirty="0"/>
              <a:t>control mechanism</a:t>
            </a:r>
            <a:r>
              <a:rPr lang="en-US" sz="1000" dirty="0"/>
              <a:t> for the transition from peacetime to combat operations</a:t>
            </a:r>
            <a:r>
              <a:rPr lang="en-US" sz="1000" baseline="0" dirty="0"/>
              <a:t> (war); and</a:t>
            </a:r>
            <a:endParaRPr lang="en-US" sz="1000" dirty="0"/>
          </a:p>
          <a:p>
            <a:pPr lvl="1" eaLnBrk="1" hangingPunct="1">
              <a:lnSpc>
                <a:spcPct val="80000"/>
              </a:lnSpc>
              <a:buFontTx/>
              <a:buNone/>
            </a:pPr>
            <a:r>
              <a:rPr lang="en-US" sz="1000" dirty="0"/>
              <a:t>3) provide a mechanism to </a:t>
            </a:r>
            <a:r>
              <a:rPr lang="en-US" sz="1000" b="1" dirty="0"/>
              <a:t>facilitate planning</a:t>
            </a:r>
            <a:r>
              <a:rPr lang="en-US" sz="1000" dirty="0"/>
              <a:t>. (OPLAW Handbook, Ch. 5)</a:t>
            </a:r>
          </a:p>
          <a:p>
            <a:pPr lvl="1" eaLnBrk="1" hangingPunct="1">
              <a:lnSpc>
                <a:spcPct val="80000"/>
              </a:lnSpc>
              <a:buFontTx/>
              <a:buNone/>
            </a:pPr>
            <a:endParaRPr lang="en-US" sz="1000" dirty="0"/>
          </a:p>
          <a:p>
            <a:pPr eaLnBrk="1" hangingPunct="1">
              <a:lnSpc>
                <a:spcPct val="80000"/>
              </a:lnSpc>
            </a:pPr>
            <a:r>
              <a:rPr lang="en-US" sz="1000" b="1" u="sng" dirty="0"/>
              <a:t>Background</a:t>
            </a:r>
            <a:endParaRPr lang="en-US" sz="1000" u="sng" dirty="0"/>
          </a:p>
          <a:p>
            <a:pPr eaLnBrk="1" hangingPunct="1">
              <a:lnSpc>
                <a:spcPct val="80000"/>
              </a:lnSpc>
              <a:buFontTx/>
              <a:buChar char="•"/>
            </a:pPr>
            <a:r>
              <a:rPr lang="en-US" sz="1000" dirty="0"/>
              <a:t> “ROE ensure that national policy and objectives are reflected in the action of commanders in the field.” (OPLAW Handbook, Ch. 5)		</a:t>
            </a:r>
          </a:p>
          <a:p>
            <a:pPr lvl="1" eaLnBrk="1" hangingPunct="1">
              <a:lnSpc>
                <a:spcPct val="80000"/>
              </a:lnSpc>
              <a:buFontTx/>
              <a:buChar char="•"/>
            </a:pPr>
            <a:r>
              <a:rPr lang="en-US" sz="1000" b="1" dirty="0"/>
              <a:t>Instructor comment:  ROE provide guidance to commanders and Soldiers on national policy and objectives to assist them in mission planning and execution.</a:t>
            </a:r>
          </a:p>
          <a:p>
            <a:pPr eaLnBrk="1" hangingPunct="1">
              <a:lnSpc>
                <a:spcPct val="80000"/>
              </a:lnSpc>
              <a:buFontTx/>
              <a:buChar char="•"/>
            </a:pPr>
            <a:r>
              <a:rPr lang="en-US" sz="1000" dirty="0"/>
              <a:t> “ROE contain</a:t>
            </a:r>
            <a:r>
              <a:rPr lang="en-US" sz="1000" baseline="0" dirty="0"/>
              <a:t> </a:t>
            </a:r>
            <a:r>
              <a:rPr lang="en-US" sz="1000" dirty="0"/>
              <a:t>restraints on a commander’s [and Soldier’s] actions, consistent with both domestic and international law, and may, under certain circumstances, impose greater restrictions on actions than those required by the law.” (OPLAW Handbook, Ch. 5)</a:t>
            </a:r>
          </a:p>
          <a:p>
            <a:pPr lvl="1" eaLnBrk="1" hangingPunct="1">
              <a:lnSpc>
                <a:spcPct val="80000"/>
              </a:lnSpc>
              <a:buFontTx/>
              <a:buChar char="•"/>
            </a:pPr>
            <a:r>
              <a:rPr lang="en-US" sz="1000" dirty="0"/>
              <a:t> </a:t>
            </a:r>
            <a:r>
              <a:rPr lang="en-US" sz="1000" b="1" dirty="0"/>
              <a:t>Instructor comment:  ROE provide guidance for commanders and Soldiers to use in mission planning and execution so that units and personnel do not violate U.S. and international law.  ROE can be more restrictive than the law requires – depends upon the nature of the mission.</a:t>
            </a:r>
            <a:endParaRPr lang="en-US" sz="1000" dirty="0"/>
          </a:p>
          <a:p>
            <a:pPr eaLnBrk="1" hangingPunct="1">
              <a:lnSpc>
                <a:spcPct val="80000"/>
              </a:lnSpc>
              <a:buFontTx/>
              <a:buChar char="•"/>
            </a:pPr>
            <a:r>
              <a:rPr lang="en-US" sz="1000" dirty="0"/>
              <a:t> “Commanders may also issue ROE to reinforce certain principles of the Law of Army Conflict (LOAC), such as prohibitions on the destruction of religious or cultural property or minimization of injury to civilians and civilian property.” (OPLAW Handbook, Ch. 5)</a:t>
            </a:r>
          </a:p>
          <a:p>
            <a:pPr eaLnBrk="1" hangingPunct="1">
              <a:lnSpc>
                <a:spcPct val="80000"/>
              </a:lnSpc>
              <a:buFontTx/>
              <a:buChar char="•"/>
            </a:pPr>
            <a:endParaRPr lang="en-US" sz="1000" dirty="0"/>
          </a:p>
          <a:p>
            <a:pPr eaLnBrk="1" hangingPunct="1">
              <a:lnSpc>
                <a:spcPct val="80000"/>
              </a:lnSpc>
              <a:buFontTx/>
              <a:buChar char="•"/>
            </a:pPr>
            <a:endParaRPr lang="en-US" sz="1000" dirty="0"/>
          </a:p>
          <a:p>
            <a:pPr eaLnBrk="1" hangingPunct="1">
              <a:lnSpc>
                <a:spcPct val="80000"/>
              </a:lnSpc>
              <a:buFontTx/>
              <a:buChar char="•"/>
            </a:pPr>
            <a:endParaRPr lang="en-US" sz="1000" dirty="0"/>
          </a:p>
          <a:p>
            <a:pPr eaLnBrk="1" hangingPunct="1">
              <a:lnSpc>
                <a:spcPct val="80000"/>
              </a:lnSpc>
              <a:buFontTx/>
              <a:buChar char="•"/>
            </a:pPr>
            <a:endParaRPr lang="en-US" sz="1000" dirty="0"/>
          </a:p>
          <a:p>
            <a:pPr eaLnBrk="1" hangingPunct="1">
              <a:lnSpc>
                <a:spcPct val="80000"/>
              </a:lnSpc>
            </a:pPr>
            <a:r>
              <a:rPr lang="en-US" sz="1000" dirty="0"/>
              <a:t>  </a:t>
            </a:r>
          </a:p>
          <a:p>
            <a:pPr eaLnBrk="1" hangingPunct="1">
              <a:lnSpc>
                <a:spcPct val="80000"/>
              </a:lnSpc>
            </a:pPr>
            <a:endParaRPr lang="en-US" sz="1000" dirty="0"/>
          </a:p>
          <a:p>
            <a:pPr eaLnBrk="1" hangingPunct="1">
              <a:lnSpc>
                <a:spcPct val="80000"/>
              </a:lnSpc>
              <a:buFontTx/>
              <a:buChar char="•"/>
            </a:pPr>
            <a:endParaRPr lang="en-US" sz="1000" dirty="0"/>
          </a:p>
          <a:p>
            <a:pPr eaLnBrk="1" hangingPunct="1">
              <a:lnSpc>
                <a:spcPct val="80000"/>
              </a:lnSpc>
              <a:buFontTx/>
              <a:buChar char="•"/>
            </a:pPr>
            <a:endParaRPr lang="en-US" sz="1000" dirty="0"/>
          </a:p>
        </p:txBody>
      </p:sp>
    </p:spTree>
    <p:extLst>
      <p:ext uri="{BB962C8B-B14F-4D97-AF65-F5344CB8AC3E}">
        <p14:creationId xmlns:p14="http://schemas.microsoft.com/office/powerpoint/2010/main" val="110470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lnSpc>
                <a:spcPct val="80000"/>
              </a:lnSpc>
            </a:pPr>
            <a:r>
              <a:rPr lang="en-US" sz="1000" b="1" u="sng" dirty="0"/>
              <a:t>Instructor Comments</a:t>
            </a:r>
            <a:r>
              <a:rPr lang="en-US" sz="1000" u="sng" dirty="0"/>
              <a:t>  </a:t>
            </a:r>
          </a:p>
          <a:p>
            <a:pPr eaLnBrk="1" hangingPunct="1">
              <a:lnSpc>
                <a:spcPct val="80000"/>
              </a:lnSpc>
            </a:pPr>
            <a:r>
              <a:rPr lang="en-US" sz="1000" u="none" dirty="0"/>
              <a:t>The</a:t>
            </a:r>
            <a:r>
              <a:rPr lang="en-US" sz="1000" u="none" baseline="0" dirty="0"/>
              <a:t> emphasis with this slide is that ROE are tailorable. Many Soldiers and Commanders will have experience in counterinsurgency operations, which generally had a restricted ROE. A future operation—such as large-scale combat operations—</a:t>
            </a:r>
            <a:r>
              <a:rPr lang="en-US" sz="1000" i="1" u="none" baseline="0" dirty="0"/>
              <a:t>may</a:t>
            </a:r>
            <a:r>
              <a:rPr lang="en-US" sz="1000" u="none" baseline="0" dirty="0"/>
              <a:t> have a permissive ROE to accomplish the mission. This is something that should be considered when developing training scenarios.</a:t>
            </a:r>
          </a:p>
        </p:txBody>
      </p:sp>
      <p:sp>
        <p:nvSpPr>
          <p:cNvPr id="4" name="Slide Number Placeholder 3"/>
          <p:cNvSpPr>
            <a:spLocks noGrp="1"/>
          </p:cNvSpPr>
          <p:nvPr>
            <p:ph type="sldNum" sz="quarter" idx="10"/>
          </p:nvPr>
        </p:nvSpPr>
        <p:spPr/>
        <p:txBody>
          <a:bodyPr/>
          <a:lstStyle/>
          <a:p>
            <a:pPr>
              <a:defRPr/>
            </a:pPr>
            <a:fld id="{A384C8DF-C511-4BC1-8536-1F2A6C1F7347}" type="slidenum">
              <a:rPr lang="en-US" smtClean="0"/>
              <a:pPr>
                <a:defRPr/>
              </a:pPr>
              <a:t>6</a:t>
            </a:fld>
            <a:endParaRPr lang="en-US" dirty="0"/>
          </a:p>
        </p:txBody>
      </p:sp>
    </p:spTree>
    <p:extLst>
      <p:ext uri="{BB962C8B-B14F-4D97-AF65-F5344CB8AC3E}">
        <p14:creationId xmlns:p14="http://schemas.microsoft.com/office/powerpoint/2010/main" val="110118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6A135A9-6F67-4C7B-9ECA-D194F68542B7}" type="slidenum">
              <a:rPr lang="en-US" smtClean="0"/>
              <a:pPr/>
              <a:t>7</a:t>
            </a:fld>
            <a:endParaRPr lang="en-US" dirty="0"/>
          </a:p>
        </p:txBody>
      </p:sp>
      <p:sp>
        <p:nvSpPr>
          <p:cNvPr id="47107" name="Rectangle 2"/>
          <p:cNvSpPr>
            <a:spLocks noGrp="1" noRot="1" noChangeAspect="1" noChangeArrowheads="1" noTextEdit="1"/>
          </p:cNvSpPr>
          <p:nvPr>
            <p:ph type="sldImg"/>
          </p:nvPr>
        </p:nvSpPr>
        <p:spPr>
          <a:xfrm>
            <a:off x="406400" y="696913"/>
            <a:ext cx="6197600" cy="3486150"/>
          </a:xfrm>
          <a:ln/>
        </p:spPr>
      </p:sp>
      <p:sp>
        <p:nvSpPr>
          <p:cNvPr id="47108" name="Rectangle 3"/>
          <p:cNvSpPr>
            <a:spLocks noGrp="1" noChangeArrowheads="1"/>
          </p:cNvSpPr>
          <p:nvPr>
            <p:ph type="body" idx="1"/>
          </p:nvPr>
        </p:nvSpPr>
        <p:spPr>
          <a:noFill/>
          <a:ln/>
        </p:spPr>
        <p:txBody>
          <a:bodyPr/>
          <a:lstStyle/>
          <a:p>
            <a:pPr eaLnBrk="1" hangingPunct="1">
              <a:buFontTx/>
              <a:buNone/>
            </a:pPr>
            <a:r>
              <a:rPr lang="en-US" sz="1100" b="1" u="sng" dirty="0"/>
              <a:t>Instructor Comments</a:t>
            </a:r>
          </a:p>
          <a:p>
            <a:pPr marL="171450" indent="-171450" eaLnBrk="1" hangingPunct="1">
              <a:buFont typeface="Arial" panose="020B0604020202020204" pitchFamily="34" charset="0"/>
              <a:buChar char="•"/>
            </a:pPr>
            <a:r>
              <a:rPr lang="en-US" sz="1100" b="1" dirty="0"/>
              <a:t>SROE provide guidance</a:t>
            </a:r>
            <a:r>
              <a:rPr lang="en-US" sz="1100" dirty="0"/>
              <a:t> on the use of force across the </a:t>
            </a:r>
            <a:r>
              <a:rPr lang="en-US" sz="1100" b="1" dirty="0"/>
              <a:t>full spectrum of military missions</a:t>
            </a:r>
            <a:r>
              <a:rPr lang="en-US" sz="1100" dirty="0"/>
              <a:t>: military operations, contingency operations, and routine DOD functions, e.g. anti-terrorism/force protection duties.</a:t>
            </a:r>
          </a:p>
          <a:p>
            <a:pPr marL="171450" indent="-171450" eaLnBrk="1" hangingPunct="1">
              <a:buFont typeface="Arial" panose="020B0604020202020204" pitchFamily="34" charset="0"/>
              <a:buChar char="•"/>
            </a:pPr>
            <a:r>
              <a:rPr lang="en-US" sz="1100" dirty="0"/>
              <a:t>Use </a:t>
            </a:r>
            <a:r>
              <a:rPr lang="en-US" sz="1100" b="1" dirty="0"/>
              <a:t>World Trade Center</a:t>
            </a:r>
            <a:r>
              <a:rPr lang="en-US" sz="1100" dirty="0"/>
              <a:t> type of attack to illustrate how SROE apply to air and maritime homeland defense missions</a:t>
            </a:r>
            <a:r>
              <a:rPr lang="en-US" sz="1100" b="1" dirty="0"/>
              <a:t>.</a:t>
            </a:r>
          </a:p>
          <a:p>
            <a:pPr lvl="1" eaLnBrk="1" hangingPunct="1"/>
            <a:endParaRPr lang="en-US" sz="1100" b="1" dirty="0"/>
          </a:p>
          <a:p>
            <a:pPr eaLnBrk="1" hangingPunct="1"/>
            <a:r>
              <a:rPr lang="en-US" sz="1100" b="1" u="sng" dirty="0"/>
              <a:t>Background</a:t>
            </a:r>
            <a:endParaRPr lang="en-US" sz="1100" u="sng" dirty="0"/>
          </a:p>
          <a:p>
            <a:pPr eaLnBrk="1" hangingPunct="1">
              <a:buFontTx/>
              <a:buChar char="•"/>
            </a:pPr>
            <a:r>
              <a:rPr lang="en-US" sz="1100" dirty="0"/>
              <a:t> The SROE establish fundamental polices and procedures governing the actions to be taken by US commanders during all military operations and contingencies and routine Military Department functions.  This last category includes Antiterrorism/Force Protection (AT/FP) duties, but excludes law enforcement and security duties on DOD installations, and off-installation while conducting official DOD security functions, outside US territory and territorial seas.  (CJCSI 3121.01B, Encl. A, 1.a.)</a:t>
            </a:r>
          </a:p>
          <a:p>
            <a:pPr eaLnBrk="1" hangingPunct="1">
              <a:buFontTx/>
              <a:buChar char="•"/>
            </a:pPr>
            <a:r>
              <a:rPr lang="en-US" sz="1100" dirty="0"/>
              <a:t> SROE also apply to air and maritime homeland defense missions conducted within US territory or territorial seas, unless otherwise directed by the SecDef.  (CJCSI 3121.01B, Encl A, para. 1.a.)</a:t>
            </a:r>
          </a:p>
          <a:p>
            <a:pPr eaLnBrk="1" hangingPunct="1">
              <a:buFontTx/>
              <a:buChar char="•"/>
            </a:pPr>
            <a:r>
              <a:rPr lang="en-US" sz="1100" dirty="0"/>
              <a:t> See Chapter 5, OPLAW Handbook, for additional overview of basic ROE concepts.</a:t>
            </a:r>
          </a:p>
        </p:txBody>
      </p:sp>
    </p:spTree>
    <p:extLst>
      <p:ext uri="{BB962C8B-B14F-4D97-AF65-F5344CB8AC3E}">
        <p14:creationId xmlns:p14="http://schemas.microsoft.com/office/powerpoint/2010/main" val="385461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0EAEE0D-B4A5-45C0-87C7-860572F3818C}" type="slidenum">
              <a:rPr lang="en-US" smtClean="0"/>
              <a:pPr/>
              <a:t>8</a:t>
            </a:fld>
            <a:endParaRPr lang="en-US" dirty="0"/>
          </a:p>
        </p:txBody>
      </p:sp>
      <p:sp>
        <p:nvSpPr>
          <p:cNvPr id="48131" name="Rectangle 2"/>
          <p:cNvSpPr>
            <a:spLocks noGrp="1" noRot="1" noChangeAspect="1" noChangeArrowheads="1" noTextEdit="1"/>
          </p:cNvSpPr>
          <p:nvPr>
            <p:ph type="sldImg"/>
          </p:nvPr>
        </p:nvSpPr>
        <p:spPr>
          <a:xfrm>
            <a:off x="406400" y="696913"/>
            <a:ext cx="6197600" cy="3486150"/>
          </a:xfrm>
          <a:ln/>
        </p:spPr>
      </p:sp>
      <p:sp>
        <p:nvSpPr>
          <p:cNvPr id="48132" name="Rectangle 3"/>
          <p:cNvSpPr>
            <a:spLocks noGrp="1" noChangeArrowheads="1"/>
          </p:cNvSpPr>
          <p:nvPr>
            <p:ph type="body" idx="1"/>
          </p:nvPr>
        </p:nvSpPr>
        <p:spPr>
          <a:noFill/>
          <a:ln/>
        </p:spPr>
        <p:txBody>
          <a:bodyPr/>
          <a:lstStyle/>
          <a:p>
            <a:pPr eaLnBrk="1" hangingPunct="1">
              <a:lnSpc>
                <a:spcPct val="90000"/>
              </a:lnSpc>
              <a:buFontTx/>
              <a:buNone/>
            </a:pPr>
            <a:r>
              <a:rPr lang="en-US" sz="1000" b="1" u="sng" dirty="0"/>
              <a:t>Instructor Comments</a:t>
            </a:r>
          </a:p>
          <a:p>
            <a:pPr marL="171450" indent="-171450" eaLnBrk="1" hangingPunct="1">
              <a:lnSpc>
                <a:spcPct val="90000"/>
              </a:lnSpc>
              <a:buFont typeface="Arial" panose="020B0604020202020204" pitchFamily="34" charset="0"/>
              <a:buChar char="•"/>
            </a:pPr>
            <a:r>
              <a:rPr lang="en-US" sz="1000" dirty="0"/>
              <a:t>The SROE </a:t>
            </a:r>
            <a:r>
              <a:rPr lang="en-US" sz="1000" b="1" dirty="0"/>
              <a:t>establish policies and procedures</a:t>
            </a:r>
            <a:r>
              <a:rPr lang="en-US" sz="1000" dirty="0"/>
              <a:t> for commanders and Soldiers governing planning and actions in all military operations.</a:t>
            </a:r>
          </a:p>
          <a:p>
            <a:pPr marL="171450" indent="-171450" eaLnBrk="1" hangingPunct="1">
              <a:lnSpc>
                <a:spcPct val="90000"/>
              </a:lnSpc>
              <a:buFont typeface="Arial" panose="020B0604020202020204" pitchFamily="34" charset="0"/>
              <a:buChar char="•"/>
            </a:pPr>
            <a:r>
              <a:rPr lang="en-US" sz="1000" dirty="0"/>
              <a:t>The SROE contain </a:t>
            </a:r>
            <a:r>
              <a:rPr lang="en-US" sz="1000" b="1" dirty="0"/>
              <a:t>supplemental measures</a:t>
            </a:r>
            <a:r>
              <a:rPr lang="en-US" sz="1000" dirty="0"/>
              <a:t> that may be requested by commanders to tailor unit ROE to specific mission requirements.  </a:t>
            </a:r>
          </a:p>
          <a:p>
            <a:pPr marL="171450" indent="-171450" eaLnBrk="1" hangingPunct="1">
              <a:lnSpc>
                <a:spcPct val="90000"/>
              </a:lnSpc>
              <a:buFont typeface="Arial" panose="020B0604020202020204" pitchFamily="34" charset="0"/>
              <a:buChar char="•"/>
            </a:pPr>
            <a:r>
              <a:rPr lang="en-US" sz="1000" dirty="0"/>
              <a:t>Another</a:t>
            </a:r>
            <a:r>
              <a:rPr lang="en-US" sz="1000" baseline="0" dirty="0"/>
              <a:t> document that will contain </a:t>
            </a:r>
            <a:r>
              <a:rPr lang="en-US" sz="1000" b="1" dirty="0"/>
              <a:t>ROE-like guidance</a:t>
            </a:r>
            <a:r>
              <a:rPr lang="en-US" sz="1000" dirty="0"/>
              <a:t> are special instructions or </a:t>
            </a:r>
            <a:r>
              <a:rPr lang="en-US" sz="1000" b="1" dirty="0"/>
              <a:t>SPINS governing air operations</a:t>
            </a:r>
            <a:r>
              <a:rPr lang="en-US" sz="1000" dirty="0"/>
              <a:t>.  SPINS are issued through air component channels and contain measures such as </a:t>
            </a:r>
            <a:r>
              <a:rPr lang="en-US" sz="1000" b="1" dirty="0"/>
              <a:t>pilot radio call signs and frequencies, combat search and rescue guidelines, and airspace control measures</a:t>
            </a:r>
            <a:r>
              <a:rPr lang="en-US" sz="1000" dirty="0"/>
              <a:t>.  Most significantly, the SPINS document contains ROE guidance and typically restates mission-specific ROE within a section of the document. </a:t>
            </a:r>
          </a:p>
          <a:p>
            <a:pPr marL="171450" indent="-171450" eaLnBrk="1" hangingPunct="1">
              <a:lnSpc>
                <a:spcPct val="90000"/>
              </a:lnSpc>
              <a:buFont typeface="Arial" panose="020B0604020202020204" pitchFamily="34" charset="0"/>
              <a:buChar char="•"/>
            </a:pPr>
            <a:r>
              <a:rPr lang="en-US" sz="1000" dirty="0"/>
              <a:t>The SROE </a:t>
            </a:r>
            <a:r>
              <a:rPr lang="en-US" sz="1000" b="1" dirty="0"/>
              <a:t>address four levels of self-defense: national, collective, unit, and individual</a:t>
            </a:r>
            <a:r>
              <a:rPr lang="en-US" sz="1000" dirty="0"/>
              <a:t>.</a:t>
            </a:r>
          </a:p>
          <a:p>
            <a:pPr lvl="1" eaLnBrk="1" hangingPunct="1">
              <a:lnSpc>
                <a:spcPct val="90000"/>
              </a:lnSpc>
            </a:pPr>
            <a:endParaRPr lang="en-US" sz="1000" dirty="0"/>
          </a:p>
        </p:txBody>
      </p:sp>
    </p:spTree>
    <p:extLst>
      <p:ext uri="{BB962C8B-B14F-4D97-AF65-F5344CB8AC3E}">
        <p14:creationId xmlns:p14="http://schemas.microsoft.com/office/powerpoint/2010/main" val="115287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BF1D6F7-7728-4E21-B268-ADC9920ED275}" type="slidenum">
              <a:rPr lang="en-US" smtClean="0"/>
              <a:pPr/>
              <a:t>9</a:t>
            </a:fld>
            <a:endParaRPr lang="en-US" dirty="0"/>
          </a:p>
        </p:txBody>
      </p:sp>
      <p:sp>
        <p:nvSpPr>
          <p:cNvPr id="49155" name="Rectangle 2"/>
          <p:cNvSpPr>
            <a:spLocks noGrp="1" noRot="1" noChangeAspect="1" noChangeArrowheads="1" noTextEdit="1"/>
          </p:cNvSpPr>
          <p:nvPr>
            <p:ph type="sldImg"/>
          </p:nvPr>
        </p:nvSpPr>
        <p:spPr>
          <a:xfrm>
            <a:off x="406400" y="696913"/>
            <a:ext cx="6197600" cy="3486150"/>
          </a:xfrm>
          <a:ln/>
        </p:spPr>
      </p:sp>
      <p:sp>
        <p:nvSpPr>
          <p:cNvPr id="49156" name="Rectangle 3"/>
          <p:cNvSpPr>
            <a:spLocks noGrp="1" noChangeArrowheads="1"/>
          </p:cNvSpPr>
          <p:nvPr>
            <p:ph type="body" idx="1"/>
          </p:nvPr>
        </p:nvSpPr>
        <p:spPr>
          <a:noFill/>
          <a:ln/>
        </p:spPr>
        <p:txBody>
          <a:bodyPr/>
          <a:lstStyle/>
          <a:p>
            <a:pPr eaLnBrk="1" hangingPunct="1">
              <a:buFontTx/>
              <a:buNone/>
            </a:pPr>
            <a:r>
              <a:rPr lang="en-US" sz="1000" b="1" u="sng" dirty="0"/>
              <a:t>Instructor Comments</a:t>
            </a:r>
          </a:p>
          <a:p>
            <a:pPr marL="171450" indent="-171450" eaLnBrk="1" hangingPunct="1">
              <a:buFont typeface="Arial" panose="020B0604020202020204" pitchFamily="34" charset="0"/>
              <a:buChar char="•"/>
            </a:pPr>
            <a:r>
              <a:rPr lang="en-US" sz="1000" b="1" dirty="0"/>
              <a:t>SROE provide commanders with guidance on DOD policies on the use of force</a:t>
            </a:r>
            <a:r>
              <a:rPr lang="en-US" sz="1000" dirty="0"/>
              <a:t>.</a:t>
            </a:r>
          </a:p>
          <a:p>
            <a:pPr marL="171450" indent="-171450" eaLnBrk="1" hangingPunct="1">
              <a:buFont typeface="Arial" panose="020B0604020202020204" pitchFamily="34" charset="0"/>
              <a:buChar char="•"/>
            </a:pPr>
            <a:r>
              <a:rPr lang="en-US" sz="1000" b="1" dirty="0"/>
              <a:t>SROE provide information to Soldiers on what, when, where, and how they can use force, to include deadly force, in self-defense, in the defense of others, and to accomplish their mission.</a:t>
            </a:r>
          </a:p>
          <a:p>
            <a:pPr marL="171450" indent="-171450" eaLnBrk="1" hangingPunct="1">
              <a:buFont typeface="Arial" panose="020B0604020202020204" pitchFamily="34" charset="0"/>
              <a:buChar char="•"/>
            </a:pPr>
            <a:r>
              <a:rPr lang="en-US" sz="1000" dirty="0"/>
              <a:t>SROE provide commanders and Soldiers with a </a:t>
            </a:r>
            <a:r>
              <a:rPr lang="en-US" sz="1000" b="1" dirty="0"/>
              <a:t>uniform set of rules for use in training and mission planning.</a:t>
            </a:r>
          </a:p>
          <a:p>
            <a:pPr eaLnBrk="1" hangingPunct="1"/>
            <a:endParaRPr lang="en-US" sz="1000" u="sng" dirty="0"/>
          </a:p>
          <a:p>
            <a:pPr eaLnBrk="1" hangingPunct="1"/>
            <a:r>
              <a:rPr lang="en-US" sz="1000" b="1" u="sng" dirty="0"/>
              <a:t>Background</a:t>
            </a:r>
            <a:endParaRPr lang="en-US" sz="1000" dirty="0"/>
          </a:p>
          <a:p>
            <a:pPr marL="171450" indent="-171450" eaLnBrk="1" hangingPunct="1">
              <a:buFont typeface="Arial" panose="020B0604020202020204" pitchFamily="34" charset="0"/>
              <a:buChar char="•"/>
            </a:pPr>
            <a:r>
              <a:rPr lang="en-US" sz="1000" dirty="0"/>
              <a:t>The purpose of the SROE is to provide implementation guidance on the application of force for mission accomplishment and the exercise of self-defense.  (CJCSI 3121.01B, Encl. A, para. 1.a.)</a:t>
            </a:r>
          </a:p>
          <a:p>
            <a:pPr marL="171450" indent="-171450" eaLnBrk="1" hangingPunct="1">
              <a:buFont typeface="Arial" panose="020B0604020202020204" pitchFamily="34" charset="0"/>
              <a:buChar char="•"/>
            </a:pPr>
            <a:r>
              <a:rPr lang="en-US" sz="1000" dirty="0"/>
              <a:t>Unit commanders at all levels shall ensure that individuals within their respective units understand and are trained on when and how to use force in self-defense. (CJCSI 3121.01B, Encl. A, para. 1.b.)</a:t>
            </a:r>
          </a:p>
          <a:p>
            <a:pPr marL="171450" indent="-171450" eaLnBrk="1" hangingPunct="1">
              <a:buFont typeface="Arial" panose="020B0604020202020204" pitchFamily="34" charset="0"/>
              <a:buChar char="•"/>
            </a:pPr>
            <a:r>
              <a:rPr lang="en-US" sz="1000" dirty="0"/>
              <a:t>Unit commanders at all levels must teach and train their personnel how and when to use both non-deadly and deadly force in self-defense.  </a:t>
            </a:r>
          </a:p>
          <a:p>
            <a:pPr marL="171450" indent="-171450" eaLnBrk="1" hangingPunct="1">
              <a:buFont typeface="Arial" panose="020B0604020202020204" pitchFamily="34" charset="0"/>
              <a:buChar char="•"/>
            </a:pPr>
            <a:r>
              <a:rPr lang="en-US" sz="1000" dirty="0"/>
              <a:t>The SROE provide uniform training and planning capabilities across the Joint Force. The unclassified SROE are authorized for distribution to commanders at all levels and are to be used as fundamental guidance for training and directing forces. (SROE, CJCSI 3121.01B, Encl. A, para. 1.b.)</a:t>
            </a:r>
          </a:p>
          <a:p>
            <a:pPr marL="171450" indent="-171450" eaLnBrk="1" hangingPunct="1">
              <a:buFont typeface="Arial" panose="020B0604020202020204" pitchFamily="34" charset="0"/>
              <a:buChar char="•"/>
            </a:pPr>
            <a:r>
              <a:rPr lang="en-US" sz="1000" dirty="0"/>
              <a:t>“Mission Accomplishment v. Self-Defense.</a:t>
            </a:r>
            <a:r>
              <a:rPr lang="en-US" sz="1000" baseline="0" dirty="0"/>
              <a:t>  The SROE distinguish between the right and obligation of self-defense, and the use of force for the accomplishment of an assigned mission.  Authority to use force in mission accomplishment may be limited in light of political, military, or legal concerns, but such limitations have NO impact on a commander’s right and obligation of self-defense.  Further, although commanders may limit individual self-defense, commanders always retain the inherent right and obligation to exercise unit self-defense.  However, JAs must be aware that the line between action for mission accomplishment and action in self-defense is not always clear.  Distinctions between mission accomplishment and self-defense, and between offensive and defensive operations, may vary based on the level of command, array of forces, and circumstances on the ground.” OPLAW Handbook, Ch. 5, Para. III.E.2.a.(4). </a:t>
            </a:r>
            <a:endParaRPr lang="en-US" sz="1000" dirty="0"/>
          </a:p>
          <a:p>
            <a:pPr eaLnBrk="1" hangingPunct="1"/>
            <a:endParaRPr lang="en-US" sz="1000" dirty="0"/>
          </a:p>
        </p:txBody>
      </p:sp>
    </p:spTree>
    <p:extLst>
      <p:ext uri="{BB962C8B-B14F-4D97-AF65-F5344CB8AC3E}">
        <p14:creationId xmlns:p14="http://schemas.microsoft.com/office/powerpoint/2010/main" val="374582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1670200-5B78-4245-A1E5-0C17AF9366B1}"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F7C51C-A6A7-499A-9281-19D051227B79}" type="slidenum">
              <a:rPr lang="en-US" smtClean="0"/>
              <a:t>‹#›</a:t>
            </a:fld>
            <a:endParaRPr lang="en-US" dirty="0"/>
          </a:p>
        </p:txBody>
      </p:sp>
    </p:spTree>
    <p:extLst>
      <p:ext uri="{BB962C8B-B14F-4D97-AF65-F5344CB8AC3E}">
        <p14:creationId xmlns:p14="http://schemas.microsoft.com/office/powerpoint/2010/main" val="151628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1670200-5B78-4245-A1E5-0C17AF9366B1}"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F7C51C-A6A7-499A-9281-19D051227B79}" type="slidenum">
              <a:rPr lang="en-US" smtClean="0"/>
              <a:t>‹#›</a:t>
            </a:fld>
            <a:endParaRPr lang="en-US" dirty="0"/>
          </a:p>
        </p:txBody>
      </p:sp>
    </p:spTree>
    <p:extLst>
      <p:ext uri="{BB962C8B-B14F-4D97-AF65-F5344CB8AC3E}">
        <p14:creationId xmlns:p14="http://schemas.microsoft.com/office/powerpoint/2010/main" val="85720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1670200-5B78-4245-A1E5-0C17AF9366B1}"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F7C51C-A6A7-499A-9281-19D051227B79}" type="slidenum">
              <a:rPr lang="en-US" smtClean="0"/>
              <a:t>‹#›</a:t>
            </a:fld>
            <a:endParaRPr lang="en-US" dirty="0"/>
          </a:p>
        </p:txBody>
      </p:sp>
    </p:spTree>
    <p:extLst>
      <p:ext uri="{BB962C8B-B14F-4D97-AF65-F5344CB8AC3E}">
        <p14:creationId xmlns:p14="http://schemas.microsoft.com/office/powerpoint/2010/main" val="16355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850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77527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10/22/2024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81002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6534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1177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659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10/22/2024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1213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132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1670200-5B78-4245-A1E5-0C17AF9366B1}"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F7C51C-A6A7-499A-9281-19D051227B79}" type="slidenum">
              <a:rPr lang="en-US" smtClean="0"/>
              <a:t>‹#›</a:t>
            </a:fld>
            <a:endParaRPr lang="en-US" dirty="0"/>
          </a:p>
        </p:txBody>
      </p:sp>
    </p:spTree>
    <p:extLst>
      <p:ext uri="{BB962C8B-B14F-4D97-AF65-F5344CB8AC3E}">
        <p14:creationId xmlns:p14="http://schemas.microsoft.com/office/powerpoint/2010/main" val="1951719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1168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588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smtClean="0"/>
              <a:t>10/22/2024</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52353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1"/>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Current as of 14 May 2014</a:t>
            </a:r>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a:defRPr/>
            </a:pPr>
            <a:fld id="{35E7017E-1B6C-4EE3-A4E2-F6637CC50609}" type="slidenum">
              <a:rPr lang="en-US"/>
              <a:pPr>
                <a:defRPr/>
              </a:pPr>
              <a:t>‹#›</a:t>
            </a:fld>
            <a:endParaRPr lang="en-US" dirty="0"/>
          </a:p>
        </p:txBody>
      </p:sp>
    </p:spTree>
    <p:extLst>
      <p:ext uri="{BB962C8B-B14F-4D97-AF65-F5344CB8AC3E}">
        <p14:creationId xmlns:p14="http://schemas.microsoft.com/office/powerpoint/2010/main" val="3714903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Current as of 14 May 2014</a:t>
            </a: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a:defRPr/>
            </a:pPr>
            <a:fld id="{88EDD596-5ADB-4C58-9793-C416C4D0F14A}" type="slidenum">
              <a:rPr lang="en-US"/>
              <a:pPr>
                <a:defRPr/>
              </a:pPr>
              <a:t>‹#›</a:t>
            </a:fld>
            <a:endParaRPr lang="en-US" dirty="0"/>
          </a:p>
        </p:txBody>
      </p:sp>
    </p:spTree>
    <p:extLst>
      <p:ext uri="{BB962C8B-B14F-4D97-AF65-F5344CB8AC3E}">
        <p14:creationId xmlns:p14="http://schemas.microsoft.com/office/powerpoint/2010/main" val="3412406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3"/>
            <a:ext cx="5384800" cy="4525963"/>
          </a:xfrm>
        </p:spPr>
        <p:txBody>
          <a:bodyPr/>
          <a:lstStyle/>
          <a:p>
            <a:pPr lvl="0"/>
            <a:endParaRPr lang="en-US" noProof="0" dirty="0"/>
          </a:p>
        </p:txBody>
      </p:sp>
    </p:spTree>
    <p:extLst>
      <p:ext uri="{BB962C8B-B14F-4D97-AF65-F5344CB8AC3E}">
        <p14:creationId xmlns:p14="http://schemas.microsoft.com/office/powerpoint/2010/main" val="1372376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7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1670200-5B78-4245-A1E5-0C17AF9366B1}"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F7C51C-A6A7-499A-9281-19D051227B79}" type="slidenum">
              <a:rPr lang="en-US" smtClean="0"/>
              <a:t>‹#›</a:t>
            </a:fld>
            <a:endParaRPr lang="en-US" dirty="0"/>
          </a:p>
        </p:txBody>
      </p:sp>
    </p:spTree>
    <p:extLst>
      <p:ext uri="{BB962C8B-B14F-4D97-AF65-F5344CB8AC3E}">
        <p14:creationId xmlns:p14="http://schemas.microsoft.com/office/powerpoint/2010/main" val="323289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1670200-5B78-4245-A1E5-0C17AF9366B1}"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F7C51C-A6A7-499A-9281-19D051227B79}" type="slidenum">
              <a:rPr lang="en-US" smtClean="0"/>
              <a:t>‹#›</a:t>
            </a:fld>
            <a:endParaRPr lang="en-US" dirty="0"/>
          </a:p>
        </p:txBody>
      </p:sp>
    </p:spTree>
    <p:extLst>
      <p:ext uri="{BB962C8B-B14F-4D97-AF65-F5344CB8AC3E}">
        <p14:creationId xmlns:p14="http://schemas.microsoft.com/office/powerpoint/2010/main" val="173212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B1670200-5B78-4245-A1E5-0C17AF9366B1}" type="datetimeFigureOut">
              <a:rPr lang="en-US" smtClean="0"/>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F7C51C-A6A7-499A-9281-19D051227B79}" type="slidenum">
              <a:rPr lang="en-US" smtClean="0"/>
              <a:t>‹#›</a:t>
            </a:fld>
            <a:endParaRPr lang="en-US" dirty="0"/>
          </a:p>
        </p:txBody>
      </p:sp>
    </p:spTree>
    <p:extLst>
      <p:ext uri="{BB962C8B-B14F-4D97-AF65-F5344CB8AC3E}">
        <p14:creationId xmlns:p14="http://schemas.microsoft.com/office/powerpoint/2010/main" val="411307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B1670200-5B78-4245-A1E5-0C17AF9366B1}" type="datetimeFigureOut">
              <a:rPr lang="en-US" smtClean="0"/>
              <a:t>10/22/2024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F7C51C-A6A7-499A-9281-19D051227B79}" type="slidenum">
              <a:rPr lang="en-US" smtClean="0"/>
              <a:t>‹#›</a:t>
            </a:fld>
            <a:endParaRPr lang="en-US" dirty="0"/>
          </a:p>
        </p:txBody>
      </p:sp>
    </p:spTree>
    <p:extLst>
      <p:ext uri="{BB962C8B-B14F-4D97-AF65-F5344CB8AC3E}">
        <p14:creationId xmlns:p14="http://schemas.microsoft.com/office/powerpoint/2010/main" val="276958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B1670200-5B78-4245-A1E5-0C17AF9366B1}" type="datetimeFigureOut">
              <a:rPr lang="en-US" smtClean="0"/>
              <a:t>10/22/2024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F7C51C-A6A7-499A-9281-19D051227B79}" type="slidenum">
              <a:rPr lang="en-US" smtClean="0"/>
              <a:t>‹#›</a:t>
            </a:fld>
            <a:endParaRPr lang="en-US" dirty="0"/>
          </a:p>
        </p:txBody>
      </p:sp>
    </p:spTree>
    <p:extLst>
      <p:ext uri="{BB962C8B-B14F-4D97-AF65-F5344CB8AC3E}">
        <p14:creationId xmlns:p14="http://schemas.microsoft.com/office/powerpoint/2010/main" val="53741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1670200-5B78-4245-A1E5-0C17AF9366B1}"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F7C51C-A6A7-499A-9281-19D051227B79}" type="slidenum">
              <a:rPr lang="en-US" smtClean="0"/>
              <a:t>‹#›</a:t>
            </a:fld>
            <a:endParaRPr lang="en-US" dirty="0"/>
          </a:p>
        </p:txBody>
      </p:sp>
    </p:spTree>
    <p:extLst>
      <p:ext uri="{BB962C8B-B14F-4D97-AF65-F5344CB8AC3E}">
        <p14:creationId xmlns:p14="http://schemas.microsoft.com/office/powerpoint/2010/main" val="264745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1670200-5B78-4245-A1E5-0C17AF9366B1}"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F7C51C-A6A7-499A-9281-19D051227B79}" type="slidenum">
              <a:rPr lang="en-US" smtClean="0"/>
              <a:t>‹#›</a:t>
            </a:fld>
            <a:endParaRPr lang="en-US" dirty="0"/>
          </a:p>
        </p:txBody>
      </p:sp>
    </p:spTree>
    <p:extLst>
      <p:ext uri="{BB962C8B-B14F-4D97-AF65-F5344CB8AC3E}">
        <p14:creationId xmlns:p14="http://schemas.microsoft.com/office/powerpoint/2010/main" val="28589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7C51C-A6A7-499A-9281-19D051227B79}" type="slidenum">
              <a:rPr lang="en-US" smtClean="0"/>
              <a:t>‹#›</a:t>
            </a:fld>
            <a:endParaRPr lang="en-US" dirty="0"/>
          </a:p>
        </p:txBody>
      </p:sp>
    </p:spTree>
    <p:extLst>
      <p:ext uri="{BB962C8B-B14F-4D97-AF65-F5344CB8AC3E}">
        <p14:creationId xmlns:p14="http://schemas.microsoft.com/office/powerpoint/2010/main" val="201436271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10/22/2024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9F7C51C-A6A7-499A-9281-19D051227B79}" type="slidenum">
              <a:rPr lang="en-US" smtClean="0"/>
              <a:t>‹#›</a:t>
            </a:fld>
            <a:endParaRPr lang="en-US" dirty="0"/>
          </a:p>
        </p:txBody>
      </p:sp>
      <p:sp>
        <p:nvSpPr>
          <p:cNvPr id="8" name="TextBox 7"/>
          <p:cNvSpPr txBox="1"/>
          <p:nvPr userDrawn="1"/>
        </p:nvSpPr>
        <p:spPr>
          <a:xfrm>
            <a:off x="508000" y="5638800"/>
            <a:ext cx="4775200" cy="400110"/>
          </a:xfrm>
          <a:prstGeom prst="rect">
            <a:avLst/>
          </a:prstGeom>
          <a:noFill/>
        </p:spPr>
        <p:txBody>
          <a:bodyPr wrap="square" rtlCol="0">
            <a:spAutoFit/>
          </a:bodyPr>
          <a:lstStyle/>
          <a:p>
            <a:endParaRPr lang="en-US" sz="2000" dirty="0"/>
          </a:p>
        </p:txBody>
      </p:sp>
      <p:sp>
        <p:nvSpPr>
          <p:cNvPr id="9" name="TextBox 8"/>
          <p:cNvSpPr txBox="1"/>
          <p:nvPr userDrawn="1"/>
        </p:nvSpPr>
        <p:spPr>
          <a:xfrm>
            <a:off x="203200" y="6611781"/>
            <a:ext cx="4165600" cy="323165"/>
          </a:xfrm>
          <a:prstGeom prst="rect">
            <a:avLst/>
          </a:prstGeom>
          <a:noFill/>
        </p:spPr>
        <p:txBody>
          <a:bodyPr wrap="square" rtlCol="0">
            <a:spAutoFit/>
          </a:bodyPr>
          <a:lstStyle/>
          <a:p>
            <a:r>
              <a:rPr lang="en-US" sz="750" dirty="0"/>
              <a:t>Current as of 22 October 2024</a:t>
            </a:r>
            <a:endParaRPr lang="en-US" sz="750" baseline="0" dirty="0"/>
          </a:p>
          <a:p>
            <a:endParaRPr lang="en-US" sz="750" dirty="0"/>
          </a:p>
        </p:txBody>
      </p:sp>
    </p:spTree>
    <p:extLst>
      <p:ext uri="{BB962C8B-B14F-4D97-AF65-F5344CB8AC3E}">
        <p14:creationId xmlns:p14="http://schemas.microsoft.com/office/powerpoint/2010/main" val="3568072491"/>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34" r:id="rId15"/>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4SJyBt87dKk5tM&amp;tbnid=WmViMALvXD9nhM:&amp;ved=0CAUQjRw&amp;url=http://outontheporch.org/2011/04/26/firefight-in-barawala-kalay-valley/&amp;ei=4NkwUpydO4HI9gTsq4G4DA&amp;psig=AFQjCNF-bwz3CF5cFP0nIJt_n3vWJyHHOg&amp;ust=1379019405901082"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3172" y="2085487"/>
            <a:ext cx="5143500" cy="1168004"/>
          </a:xfrm>
        </p:spPr>
        <p:txBody>
          <a:bodyPr>
            <a:normAutofit fontScale="90000"/>
          </a:bodyPr>
          <a:lstStyle/>
          <a:p>
            <a:pPr>
              <a:defRPr/>
            </a:pPr>
            <a:br>
              <a:rPr lang="en-US" dirty="0"/>
            </a:br>
            <a:r>
              <a:rPr lang="en-US" sz="4400" dirty="0"/>
              <a:t>Army STANDARD TRAINING PACKAGE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672" y="2539830"/>
            <a:ext cx="713661" cy="713661"/>
          </a:xfrm>
          <a:prstGeom prst="rect">
            <a:avLst/>
          </a:prstGeom>
        </p:spPr>
      </p:pic>
    </p:spTree>
    <p:extLst>
      <p:ext uri="{BB962C8B-B14F-4D97-AF65-F5344CB8AC3E}">
        <p14:creationId xmlns:p14="http://schemas.microsoft.com/office/powerpoint/2010/main" val="191717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52600" y="947421"/>
            <a:ext cx="7239000" cy="454025"/>
          </a:xfrm>
        </p:spPr>
        <p:txBody>
          <a:bodyPr>
            <a:noAutofit/>
          </a:bodyPr>
          <a:lstStyle/>
          <a:p>
            <a:pPr eaLnBrk="1" hangingPunct="1"/>
            <a:r>
              <a:rPr lang="en-US" sz="4000" dirty="0"/>
              <a:t>SROE Responsibilities</a:t>
            </a:r>
          </a:p>
        </p:txBody>
      </p:sp>
      <p:sp>
        <p:nvSpPr>
          <p:cNvPr id="9219" name="Rectangle 3"/>
          <p:cNvSpPr>
            <a:spLocks noGrp="1" noChangeArrowheads="1"/>
          </p:cNvSpPr>
          <p:nvPr>
            <p:ph sz="half" idx="1"/>
          </p:nvPr>
        </p:nvSpPr>
        <p:spPr>
          <a:xfrm>
            <a:off x="1905000" y="1981200"/>
            <a:ext cx="7239000" cy="5105400"/>
          </a:xfrm>
        </p:spPr>
        <p:txBody>
          <a:bodyPr>
            <a:normAutofit/>
          </a:bodyPr>
          <a:lstStyle/>
          <a:p>
            <a:pPr marL="0" indent="0">
              <a:buNone/>
            </a:pPr>
            <a:r>
              <a:rPr lang="en-US" sz="1600" b="1" dirty="0"/>
              <a:t>ALL Soldiers:</a:t>
            </a:r>
          </a:p>
          <a:p>
            <a:pPr lvl="1" eaLnBrk="1" hangingPunct="1">
              <a:buFont typeface="Wingdings" panose="05000000000000000000" pitchFamily="2" charset="2"/>
              <a:buChar char="§"/>
            </a:pPr>
            <a:r>
              <a:rPr lang="en-US" sz="1600" dirty="0"/>
              <a:t>Implement ROE/SROE according to the Commanders’ guidance</a:t>
            </a:r>
          </a:p>
          <a:p>
            <a:pPr lvl="1" eaLnBrk="1" hangingPunct="1">
              <a:buFont typeface="Wingdings" panose="05000000000000000000" pitchFamily="2" charset="2"/>
              <a:buChar char="§"/>
            </a:pPr>
            <a:endParaRPr lang="en-US" sz="1600" dirty="0"/>
          </a:p>
          <a:p>
            <a:pPr marL="0" indent="0">
              <a:buNone/>
            </a:pPr>
            <a:r>
              <a:rPr lang="en-US" sz="1600" b="1" dirty="0"/>
              <a:t>ALL Staff Judge Advocates (SJAs) and their representatives:</a:t>
            </a:r>
          </a:p>
          <a:p>
            <a:pPr lvl="1" eaLnBrk="1" hangingPunct="1">
              <a:buFont typeface="Wingdings" panose="05000000000000000000" pitchFamily="2" charset="2"/>
              <a:buChar char="§"/>
            </a:pPr>
            <a:r>
              <a:rPr lang="en-US" sz="1600" dirty="0"/>
              <a:t>Play significant role in developing and integrating ROE into operational planning; advise commanders on ROE</a:t>
            </a:r>
          </a:p>
          <a:p>
            <a:pPr lvl="1" eaLnBrk="1" hangingPunct="1">
              <a:buFont typeface="Wingdings" panose="05000000000000000000" pitchFamily="2" charset="2"/>
              <a:buChar char="§"/>
            </a:pPr>
            <a:endParaRPr lang="en-US" sz="1600" dirty="0"/>
          </a:p>
          <a:p>
            <a:pPr marL="0" indent="0">
              <a:buNone/>
            </a:pPr>
            <a:r>
              <a:rPr lang="en-US" sz="1600" b="1" dirty="0"/>
              <a:t>ALL Commanders: </a:t>
            </a:r>
          </a:p>
          <a:p>
            <a:pPr lvl="1" eaLnBrk="1" hangingPunct="1">
              <a:buFont typeface="Wingdings" pitchFamily="2" charset="2"/>
              <a:buChar char="§"/>
            </a:pPr>
            <a:r>
              <a:rPr lang="en-US" sz="1600" dirty="0"/>
              <a:t>Establish ROE for mission accomplishment</a:t>
            </a:r>
          </a:p>
          <a:p>
            <a:pPr lvl="1" eaLnBrk="1" hangingPunct="1">
              <a:buFont typeface="Wingdings" pitchFamily="2" charset="2"/>
              <a:buChar char="§"/>
            </a:pPr>
            <a:r>
              <a:rPr lang="en-US" sz="1600" dirty="0"/>
              <a:t>Ensure ROE compliance</a:t>
            </a:r>
          </a:p>
          <a:p>
            <a:pPr lvl="2" eaLnBrk="1" hangingPunct="1">
              <a:buFont typeface="Wingdings" pitchFamily="2" charset="2"/>
              <a:buChar char="§"/>
            </a:pPr>
            <a:r>
              <a:rPr lang="en-US" sz="1600" dirty="0"/>
              <a:t>Senior commanders’ ROE</a:t>
            </a:r>
          </a:p>
          <a:p>
            <a:pPr lvl="2" eaLnBrk="1" hangingPunct="1">
              <a:buFont typeface="Wingdings" pitchFamily="2" charset="2"/>
              <a:buChar char="§"/>
            </a:pPr>
            <a:r>
              <a:rPr lang="en-US" sz="1600" dirty="0"/>
              <a:t>Law of Armed Conflict (LOAC)</a:t>
            </a:r>
          </a:p>
          <a:p>
            <a:pPr lvl="2" eaLnBrk="1" hangingPunct="1">
              <a:buFont typeface="Wingdings" pitchFamily="2" charset="2"/>
              <a:buChar char="§"/>
            </a:pPr>
            <a:r>
              <a:rPr lang="en-US" sz="1600" dirty="0"/>
              <a:t>Applicable international and domestic law</a:t>
            </a:r>
          </a:p>
          <a:p>
            <a:pPr lvl="2" eaLnBrk="1" hangingPunct="1">
              <a:buFont typeface="Wingdings" pitchFamily="2" charset="2"/>
              <a:buChar char="§"/>
            </a:pPr>
            <a:endParaRPr lang="en-US" sz="1600" dirty="0"/>
          </a:p>
          <a:p>
            <a:pPr marL="0" indent="0">
              <a:buNone/>
            </a:pPr>
            <a:r>
              <a:rPr lang="en-US" sz="1600" b="1" dirty="0"/>
              <a:t>SECDEF approves SROE for U.S. forces</a:t>
            </a:r>
          </a:p>
          <a:p>
            <a:pPr lvl="1" eaLnBrk="1" hangingPunct="1">
              <a:buClr>
                <a:srgbClr val="003B76"/>
              </a:buClr>
              <a:buFont typeface="Wingdings" pitchFamily="2" charset="2"/>
              <a:buChar char="§"/>
            </a:pPr>
            <a:endParaRPr lang="en-US" sz="1600" dirty="0"/>
          </a:p>
          <a:p>
            <a:pPr eaLnBrk="1" hangingPunct="1">
              <a:buClr>
                <a:srgbClr val="003B76"/>
              </a:buClr>
              <a:buFont typeface="Wingdings" pitchFamily="2" charset="2"/>
              <a:buChar char="§"/>
            </a:pPr>
            <a:endParaRPr lang="en-US" sz="2400" dirty="0"/>
          </a:p>
          <a:p>
            <a:pPr eaLnBrk="1" hangingPunct="1">
              <a:buClr>
                <a:srgbClr val="003B76"/>
              </a:buClr>
              <a:buFont typeface="Wingdings" pitchFamily="2" charset="2"/>
              <a:buNone/>
            </a:pPr>
            <a:endParaRPr lang="en-US" sz="2400" dirty="0"/>
          </a:p>
          <a:p>
            <a:pPr eaLnBrk="1" hangingPunct="1">
              <a:buClr>
                <a:schemeClr val="tx1"/>
              </a:buClr>
              <a:buFont typeface="Wingdings" pitchFamily="2" charset="2"/>
              <a:buChar char="§"/>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3733801"/>
            <a:ext cx="3233058" cy="2546033"/>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609600"/>
            <a:ext cx="7086600" cy="808038"/>
          </a:xfrm>
        </p:spPr>
        <p:txBody>
          <a:bodyPr>
            <a:normAutofit/>
          </a:bodyPr>
          <a:lstStyle/>
          <a:p>
            <a:pPr eaLnBrk="1" hangingPunct="1"/>
            <a:r>
              <a:rPr lang="en-US" sz="4000" dirty="0"/>
              <a:t>Why Do YOU Need the SROE?</a:t>
            </a:r>
          </a:p>
        </p:txBody>
      </p:sp>
      <p:sp>
        <p:nvSpPr>
          <p:cNvPr id="10243" name="Rectangle 3"/>
          <p:cNvSpPr>
            <a:spLocks noGrp="1" noChangeArrowheads="1"/>
          </p:cNvSpPr>
          <p:nvPr>
            <p:ph sz="half" idx="1"/>
          </p:nvPr>
        </p:nvSpPr>
        <p:spPr>
          <a:xfrm>
            <a:off x="2133600" y="2057400"/>
            <a:ext cx="7620000" cy="4191000"/>
          </a:xfrm>
        </p:spPr>
        <p:txBody>
          <a:bodyPr/>
          <a:lstStyle/>
          <a:p>
            <a:pPr marL="0" indent="0">
              <a:spcAft>
                <a:spcPct val="20000"/>
              </a:spcAft>
              <a:buNone/>
            </a:pPr>
            <a:r>
              <a:rPr lang="en-US" sz="2400" dirty="0"/>
              <a:t>They are vital to Mission Accomplishment:</a:t>
            </a:r>
          </a:p>
          <a:p>
            <a:pPr marL="0" indent="0">
              <a:spcAft>
                <a:spcPct val="20000"/>
              </a:spcAft>
              <a:buNone/>
            </a:pPr>
            <a:endParaRPr lang="en-US" sz="2400" dirty="0"/>
          </a:p>
          <a:p>
            <a:pPr lvl="1" eaLnBrk="1" hangingPunct="1">
              <a:spcAft>
                <a:spcPct val="20000"/>
              </a:spcAft>
              <a:buFont typeface="Wingdings" panose="05000000000000000000" pitchFamily="2" charset="2"/>
              <a:buChar char="§"/>
            </a:pPr>
            <a:r>
              <a:rPr lang="en-US" sz="2000" dirty="0"/>
              <a:t>SROE provide Soldiers the WHAT, WHEN, WHERE and HOW of using force</a:t>
            </a:r>
          </a:p>
          <a:p>
            <a:pPr lvl="1" eaLnBrk="1" hangingPunct="1">
              <a:spcAft>
                <a:spcPct val="20000"/>
              </a:spcAft>
              <a:buFont typeface="Wingdings" panose="05000000000000000000" pitchFamily="2" charset="2"/>
              <a:buChar char="§"/>
            </a:pPr>
            <a:endParaRPr lang="en-US" sz="2000" dirty="0"/>
          </a:p>
          <a:p>
            <a:pPr eaLnBrk="1" hangingPunct="1">
              <a:spcAft>
                <a:spcPct val="20000"/>
              </a:spcAft>
              <a:buFont typeface="Wingdings" panose="05000000000000000000" pitchFamily="2" charset="2"/>
              <a:buChar char="§"/>
            </a:pPr>
            <a:r>
              <a:rPr lang="en-US" sz="2000" dirty="0"/>
              <a:t>They establishes a common set of engagement rules for all Soldiers to follow</a:t>
            </a:r>
          </a:p>
          <a:p>
            <a:pPr eaLnBrk="1" hangingPunct="1">
              <a:spcAft>
                <a:spcPct val="20000"/>
              </a:spcAft>
              <a:buFont typeface="Wingdings" panose="05000000000000000000" pitchFamily="2" charset="2"/>
              <a:buChar char="§"/>
            </a:pPr>
            <a:endParaRPr lang="en-US" sz="2400" dirty="0"/>
          </a:p>
          <a:p>
            <a:pPr eaLnBrk="1" hangingPunct="1">
              <a:spcAft>
                <a:spcPct val="20000"/>
              </a:spcAft>
              <a:buFont typeface="Wingdings" panose="05000000000000000000" pitchFamily="2" charset="2"/>
              <a:buChar char="§"/>
            </a:pPr>
            <a:r>
              <a:rPr lang="en-US" sz="2000" dirty="0"/>
              <a:t>The SROE provide guidance for use of force in Self-Defense</a:t>
            </a:r>
          </a:p>
          <a:p>
            <a:pPr eaLnBrk="1" hangingPunct="1">
              <a:lnSpc>
                <a:spcPct val="90000"/>
              </a:lnSpc>
            </a:pPr>
            <a:endParaRPr lang="en-US" sz="24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76400" y="790115"/>
            <a:ext cx="8229600" cy="454025"/>
          </a:xfrm>
        </p:spPr>
        <p:txBody>
          <a:bodyPr>
            <a:noAutofit/>
          </a:bodyPr>
          <a:lstStyle/>
          <a:p>
            <a:pPr eaLnBrk="1" hangingPunct="1"/>
            <a:r>
              <a:rPr lang="en-US" sz="4000" dirty="0"/>
              <a:t>The Law of Armed Conflict and SROE </a:t>
            </a:r>
            <a:br>
              <a:rPr lang="en-US" sz="4000" dirty="0"/>
            </a:br>
            <a:r>
              <a:rPr lang="en-US" sz="2000" dirty="0"/>
              <a:t>COMPLIANCE &amp; ACCOUNTABILITY</a:t>
            </a:r>
            <a:endParaRPr lang="en-US" sz="4000" dirty="0"/>
          </a:p>
        </p:txBody>
      </p:sp>
      <p:sp>
        <p:nvSpPr>
          <p:cNvPr id="11267" name="Rectangle 3"/>
          <p:cNvSpPr>
            <a:spLocks noGrp="1" noChangeArrowheads="1"/>
          </p:cNvSpPr>
          <p:nvPr>
            <p:ph type="body" sz="half" idx="1"/>
          </p:nvPr>
        </p:nvSpPr>
        <p:spPr/>
        <p:txBody>
          <a:bodyPr/>
          <a:lstStyle/>
          <a:p>
            <a:pPr eaLnBrk="1" hangingPunct="1"/>
            <a:endParaRPr lang="en-US" sz="2800" dirty="0"/>
          </a:p>
          <a:p>
            <a:pPr eaLnBrk="1" hangingPunct="1"/>
            <a:endParaRPr lang="en-US" sz="2800" dirty="0"/>
          </a:p>
        </p:txBody>
      </p:sp>
      <p:pic>
        <p:nvPicPr>
          <p:cNvPr id="11268" name="Picture 4"/>
          <p:cNvPicPr>
            <a:picLocks noChangeAspect="1" noChangeArrowheads="1"/>
          </p:cNvPicPr>
          <p:nvPr/>
        </p:nvPicPr>
        <p:blipFill>
          <a:blip r:embed="rId3" cstate="print"/>
          <a:srcRect/>
          <a:stretch>
            <a:fillRect/>
          </a:stretch>
        </p:blipFill>
        <p:spPr bwMode="auto">
          <a:xfrm>
            <a:off x="6629400" y="2114769"/>
            <a:ext cx="3886200" cy="2460625"/>
          </a:xfrm>
          <a:prstGeom prst="rect">
            <a:avLst/>
          </a:prstGeom>
          <a:noFill/>
          <a:ln w="9525">
            <a:noFill/>
            <a:miter lim="800000"/>
            <a:headEnd/>
            <a:tailEnd/>
          </a:ln>
        </p:spPr>
      </p:pic>
      <p:sp>
        <p:nvSpPr>
          <p:cNvPr id="11269" name="Text Box 5"/>
          <p:cNvSpPr txBox="1">
            <a:spLocks noChangeArrowheads="1"/>
          </p:cNvSpPr>
          <p:nvPr/>
        </p:nvSpPr>
        <p:spPr bwMode="auto">
          <a:xfrm>
            <a:off x="1981200" y="4831856"/>
            <a:ext cx="8229600" cy="1785104"/>
          </a:xfrm>
          <a:prstGeom prst="rect">
            <a:avLst/>
          </a:prstGeom>
          <a:noFill/>
          <a:ln w="9525">
            <a:noFill/>
            <a:miter lim="800000"/>
            <a:headEnd/>
            <a:tailEnd/>
          </a:ln>
        </p:spPr>
        <p:txBody>
          <a:bodyPr>
            <a:spAutoFit/>
          </a:bodyPr>
          <a:lstStyle/>
          <a:p>
            <a:pPr>
              <a:buClr>
                <a:srgbClr val="003B76"/>
              </a:buClr>
              <a:buFont typeface="Wingdings" pitchFamily="2" charset="2"/>
              <a:buChar char="Ø"/>
            </a:pPr>
            <a:r>
              <a:rPr lang="en-US" dirty="0"/>
              <a:t> </a:t>
            </a:r>
            <a:r>
              <a:rPr lang="en-US" sz="1800" dirty="0"/>
              <a:t>16 March 1968, My Lai, Vietnam. Members of a platoon of U.S. Army murdered hundreds of civilian elderly men, women, children, and infants who were not combatants</a:t>
            </a:r>
          </a:p>
          <a:p>
            <a:pPr>
              <a:buClr>
                <a:srgbClr val="003B76"/>
              </a:buClr>
              <a:buFont typeface="Wingdings" pitchFamily="2" charset="2"/>
              <a:buChar char="Ø"/>
            </a:pPr>
            <a:r>
              <a:rPr lang="en-US" sz="1800" dirty="0"/>
              <a:t> 31 March 1971, 1LT William Calley, Platoon Leader, C Co., 1/20 IN, 11th IN Bde, Americal DIV, convicted of pre-meditated murder, Art. 118, UCMJ, for actions at My Lai</a:t>
            </a:r>
          </a:p>
        </p:txBody>
      </p:sp>
      <p:sp>
        <p:nvSpPr>
          <p:cNvPr id="11270" name="Text Box 6"/>
          <p:cNvSpPr txBox="1">
            <a:spLocks noChangeArrowheads="1"/>
          </p:cNvSpPr>
          <p:nvPr/>
        </p:nvSpPr>
        <p:spPr bwMode="auto">
          <a:xfrm>
            <a:off x="2057400" y="1858305"/>
            <a:ext cx="4572000" cy="2923877"/>
          </a:xfrm>
          <a:prstGeom prst="rect">
            <a:avLst/>
          </a:prstGeom>
          <a:noFill/>
          <a:ln w="9525">
            <a:noFill/>
            <a:miter lim="800000"/>
            <a:headEnd/>
            <a:tailEnd/>
          </a:ln>
        </p:spPr>
        <p:txBody>
          <a:bodyPr wrap="square">
            <a:spAutoFit/>
          </a:bodyPr>
          <a:lstStyle/>
          <a:p>
            <a:pPr>
              <a:spcBef>
                <a:spcPct val="30000"/>
              </a:spcBef>
              <a:spcAft>
                <a:spcPct val="30000"/>
              </a:spcAft>
              <a:buClr>
                <a:srgbClr val="003B76"/>
              </a:buClr>
              <a:buFont typeface="Wingdings" pitchFamily="2" charset="2"/>
              <a:buChar char="§"/>
            </a:pPr>
            <a:r>
              <a:rPr lang="en-US" dirty="0"/>
              <a:t>ROE ≠ LOAC</a:t>
            </a:r>
          </a:p>
          <a:p>
            <a:pPr>
              <a:spcBef>
                <a:spcPct val="30000"/>
              </a:spcBef>
              <a:spcAft>
                <a:spcPct val="30000"/>
              </a:spcAft>
              <a:buClr>
                <a:srgbClr val="003B76"/>
              </a:buClr>
            </a:pPr>
            <a:r>
              <a:rPr lang="en-US" dirty="0"/>
              <a:t>  But ROE violations may also violate LOAC </a:t>
            </a:r>
            <a:endParaRPr lang="en-US" sz="1000" dirty="0"/>
          </a:p>
          <a:p>
            <a:pPr>
              <a:spcBef>
                <a:spcPct val="30000"/>
              </a:spcBef>
              <a:spcAft>
                <a:spcPct val="30000"/>
              </a:spcAft>
              <a:buClr>
                <a:srgbClr val="003B76"/>
              </a:buClr>
              <a:buFont typeface="Wingdings" pitchFamily="2" charset="2"/>
              <a:buChar char="§"/>
            </a:pPr>
            <a:r>
              <a:rPr lang="en-US" dirty="0"/>
              <a:t>LOAC violations may be prosecuted under the UCMJ; ROE violations may be prosecuted under the UCMJ, or in some situations other legal actions may occur</a:t>
            </a:r>
          </a:p>
        </p:txBody>
      </p:sp>
    </p:spTree>
    <p:extLst>
      <p:ext uri="{BB962C8B-B14F-4D97-AF65-F5344CB8AC3E}">
        <p14:creationId xmlns:p14="http://schemas.microsoft.com/office/powerpoint/2010/main" val="114289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609601"/>
            <a:ext cx="7086600" cy="911225"/>
          </a:xfrm>
        </p:spPr>
        <p:txBody>
          <a:bodyPr>
            <a:normAutofit/>
          </a:bodyPr>
          <a:lstStyle/>
          <a:p>
            <a:pPr eaLnBrk="1" hangingPunct="1"/>
            <a:r>
              <a:rPr lang="en-US" sz="4000" dirty="0"/>
              <a:t>Declared Hostile Force</a:t>
            </a:r>
          </a:p>
        </p:txBody>
      </p:sp>
      <p:sp>
        <p:nvSpPr>
          <p:cNvPr id="15363" name="Rectangle 3"/>
          <p:cNvSpPr>
            <a:spLocks noGrp="1" noChangeArrowheads="1"/>
          </p:cNvSpPr>
          <p:nvPr>
            <p:ph type="body" sz="half" idx="1"/>
          </p:nvPr>
        </p:nvSpPr>
        <p:spPr>
          <a:xfrm>
            <a:off x="2362200" y="2286000"/>
            <a:ext cx="7696200" cy="3810000"/>
          </a:xfrm>
        </p:spPr>
        <p:txBody>
          <a:bodyPr>
            <a:normAutofit lnSpcReduction="10000"/>
          </a:bodyPr>
          <a:lstStyle/>
          <a:p>
            <a:pPr marL="0" indent="0">
              <a:lnSpc>
                <a:spcPct val="80000"/>
              </a:lnSpc>
              <a:buNone/>
            </a:pPr>
            <a:r>
              <a:rPr lang="en-US" sz="2000" dirty="0"/>
              <a:t>Could be any member of the following…</a:t>
            </a:r>
            <a:endParaRPr lang="en-US" sz="1800" dirty="0"/>
          </a:p>
          <a:p>
            <a:pPr lvl="1" eaLnBrk="1" hangingPunct="1">
              <a:lnSpc>
                <a:spcPct val="80000"/>
              </a:lnSpc>
              <a:buFont typeface="Wingdings" pitchFamily="2" charset="2"/>
              <a:buChar char="§"/>
            </a:pPr>
            <a:r>
              <a:rPr lang="en-US" sz="1800" dirty="0"/>
              <a:t>Paramilitary force</a:t>
            </a:r>
          </a:p>
          <a:p>
            <a:pPr lvl="1" eaLnBrk="1" hangingPunct="1">
              <a:lnSpc>
                <a:spcPct val="80000"/>
              </a:lnSpc>
              <a:buFont typeface="Wingdings" pitchFamily="2" charset="2"/>
              <a:buChar char="§"/>
            </a:pPr>
            <a:r>
              <a:rPr lang="en-US" sz="1800" dirty="0"/>
              <a:t>Military force</a:t>
            </a:r>
          </a:p>
          <a:p>
            <a:pPr lvl="1" eaLnBrk="1" hangingPunct="1">
              <a:lnSpc>
                <a:spcPct val="80000"/>
              </a:lnSpc>
              <a:buFont typeface="Wingdings" pitchFamily="2" charset="2"/>
              <a:buChar char="§"/>
            </a:pPr>
            <a:r>
              <a:rPr lang="en-US" sz="1800" dirty="0"/>
              <a:t>Non-State Armed Group</a:t>
            </a:r>
          </a:p>
          <a:p>
            <a:pPr lvl="1" eaLnBrk="1" hangingPunct="1">
              <a:lnSpc>
                <a:spcPct val="80000"/>
              </a:lnSpc>
              <a:buFont typeface="Wingdings" pitchFamily="2" charset="2"/>
              <a:buChar char="§"/>
            </a:pPr>
            <a:endParaRPr lang="en-US" sz="1800" dirty="0"/>
          </a:p>
          <a:p>
            <a:pPr eaLnBrk="1" hangingPunct="1">
              <a:lnSpc>
                <a:spcPct val="80000"/>
              </a:lnSpc>
              <a:buFont typeface="Wingdings" panose="05000000000000000000" pitchFamily="2" charset="2"/>
              <a:buChar char="§"/>
            </a:pPr>
            <a:r>
              <a:rPr lang="en-US" sz="2000" dirty="0"/>
              <a:t>That is declared “HOSTILE”</a:t>
            </a:r>
          </a:p>
          <a:p>
            <a:pPr eaLnBrk="1" hangingPunct="1">
              <a:lnSpc>
                <a:spcPct val="80000"/>
              </a:lnSpc>
              <a:buFont typeface="Wingdings" panose="05000000000000000000" pitchFamily="2" charset="2"/>
              <a:buChar char="§"/>
            </a:pPr>
            <a:endParaRPr lang="en-US" sz="2000" dirty="0"/>
          </a:p>
          <a:p>
            <a:pPr eaLnBrk="1" hangingPunct="1">
              <a:lnSpc>
                <a:spcPct val="80000"/>
              </a:lnSpc>
              <a:buFont typeface="Wingdings" panose="05000000000000000000" pitchFamily="2" charset="2"/>
              <a:buChar char="§"/>
            </a:pPr>
            <a:r>
              <a:rPr lang="en-US" sz="2000" dirty="0"/>
              <a:t>By appropriate US authority </a:t>
            </a:r>
          </a:p>
          <a:p>
            <a:pPr eaLnBrk="1" hangingPunct="1">
              <a:lnSpc>
                <a:spcPct val="80000"/>
              </a:lnSpc>
              <a:buFont typeface="Wingdings" panose="05000000000000000000" pitchFamily="2" charset="2"/>
              <a:buChar char="§"/>
            </a:pPr>
            <a:endParaRPr lang="en-US" sz="2000" dirty="0"/>
          </a:p>
          <a:p>
            <a:pPr eaLnBrk="1" hangingPunct="1">
              <a:lnSpc>
                <a:spcPct val="80000"/>
              </a:lnSpc>
              <a:buFont typeface="Wingdings" panose="05000000000000000000" pitchFamily="2" charset="2"/>
              <a:buChar char="§"/>
            </a:pPr>
            <a:r>
              <a:rPr lang="en-US" sz="2000" dirty="0"/>
              <a:t>Unless surrendering, already detained, or out of combat due to sickness or wounds, declared hostile forces may be engaged on sight (i.e. you do not have to wait for a hostile act/hostile intent)</a:t>
            </a:r>
          </a:p>
          <a:p>
            <a:pPr eaLnBrk="1" hangingPunct="1">
              <a:lnSpc>
                <a:spcPct val="80000"/>
              </a:lnSpc>
              <a:buFont typeface="Wingdings" panose="05000000000000000000" pitchFamily="2" charset="2"/>
              <a:buChar char="§"/>
            </a:pPr>
            <a:endParaRPr lang="en-US" sz="2000" dirty="0"/>
          </a:p>
          <a:p>
            <a:pPr lvl="1" eaLnBrk="1" hangingPunct="1">
              <a:lnSpc>
                <a:spcPct val="80000"/>
              </a:lnSpc>
              <a:buFont typeface="Wingdings" panose="05000000000000000000" pitchFamily="2" charset="2"/>
              <a:buChar char="§"/>
            </a:pPr>
            <a:endParaRPr lang="en-US" sz="1800" dirty="0"/>
          </a:p>
          <a:p>
            <a:pPr eaLnBrk="1" hangingPunct="1">
              <a:lnSpc>
                <a:spcPct val="80000"/>
              </a:lnSpc>
              <a:buFont typeface="Wingdings" panose="05000000000000000000" pitchFamily="2" charset="2"/>
              <a:buChar char="§"/>
            </a:pPr>
            <a:endParaRPr lang="en-US" sz="24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28009" y="884457"/>
            <a:ext cx="7239000" cy="606425"/>
          </a:xfrm>
        </p:spPr>
        <p:txBody>
          <a:bodyPr>
            <a:noAutofit/>
          </a:bodyPr>
          <a:lstStyle/>
          <a:p>
            <a:pPr eaLnBrk="1" hangingPunct="1"/>
            <a:r>
              <a:rPr lang="en-US" sz="4000" dirty="0"/>
              <a:t>Inherent Right of Self-Defense</a:t>
            </a:r>
          </a:p>
        </p:txBody>
      </p:sp>
      <p:sp>
        <p:nvSpPr>
          <p:cNvPr id="12291" name="Rectangle 3"/>
          <p:cNvSpPr>
            <a:spLocks noGrp="1" noChangeArrowheads="1"/>
          </p:cNvSpPr>
          <p:nvPr>
            <p:ph sz="half" idx="1"/>
          </p:nvPr>
        </p:nvSpPr>
        <p:spPr>
          <a:xfrm>
            <a:off x="1866900" y="2286000"/>
            <a:ext cx="4419600" cy="4191000"/>
          </a:xfrm>
        </p:spPr>
        <p:txBody>
          <a:bodyPr/>
          <a:lstStyle/>
          <a:p>
            <a:pPr eaLnBrk="1" hangingPunct="1">
              <a:buFont typeface="Wingdings" panose="05000000000000000000" pitchFamily="2" charset="2"/>
              <a:buChar char="§"/>
            </a:pPr>
            <a:r>
              <a:rPr lang="en-US" sz="2800" u="sng" dirty="0"/>
              <a:t>Soldiers</a:t>
            </a:r>
            <a:r>
              <a:rPr lang="en-US" sz="2800" dirty="0"/>
              <a:t> may exercise INDIVIDUAL self-defense subject to the Commander’s guidance</a:t>
            </a:r>
          </a:p>
          <a:p>
            <a:pPr lvl="1" eaLnBrk="1" hangingPunct="1">
              <a:buFont typeface="Wingdings" panose="05000000000000000000" pitchFamily="2" charset="2"/>
              <a:buChar char="§"/>
            </a:pPr>
            <a:endParaRPr lang="en-US" sz="2800" dirty="0"/>
          </a:p>
          <a:p>
            <a:pPr eaLnBrk="1" hangingPunct="1">
              <a:buFont typeface="Wingdings" panose="05000000000000000000" pitchFamily="2" charset="2"/>
              <a:buChar char="§"/>
            </a:pPr>
            <a:r>
              <a:rPr lang="en-US" sz="2800" u="sng" dirty="0"/>
              <a:t>Unit commanders</a:t>
            </a:r>
            <a:r>
              <a:rPr lang="en-US" sz="2800" dirty="0"/>
              <a:t> always retain the inherent RIGHT and OBLIGATION to exercise UNIT self-defense</a:t>
            </a:r>
          </a:p>
          <a:p>
            <a:pPr eaLnBrk="1" hangingPunct="1">
              <a:lnSpc>
                <a:spcPct val="90000"/>
              </a:lnSpc>
              <a:buClr>
                <a:schemeClr val="bg1"/>
              </a:buClr>
              <a:buFont typeface="Wingdings" pitchFamily="2" charset="2"/>
              <a:buChar char="§"/>
            </a:pPr>
            <a:endParaRPr lang="en-US" sz="2400" dirty="0"/>
          </a:p>
          <a:p>
            <a:pPr eaLnBrk="1" hangingPunct="1">
              <a:lnSpc>
                <a:spcPct val="90000"/>
              </a:lnSpc>
            </a:pPr>
            <a:endParaRPr lang="en-US" sz="2400" dirty="0"/>
          </a:p>
        </p:txBody>
      </p:sp>
      <p:sp>
        <p:nvSpPr>
          <p:cNvPr id="12293" name="AutoShape 9" descr="http://si.wsj.net/public/resources/images/NA-BK106_ARMYGU_D_20110201174943.jpg"/>
          <p:cNvSpPr>
            <a:spLocks noChangeAspect="1" noChangeArrowheads="1"/>
          </p:cNvSpPr>
          <p:nvPr/>
        </p:nvSpPr>
        <p:spPr bwMode="auto">
          <a:xfrm>
            <a:off x="1593850" y="-152400"/>
            <a:ext cx="304800" cy="304800"/>
          </a:xfrm>
          <a:prstGeom prst="rect">
            <a:avLst/>
          </a:prstGeom>
          <a:noFill/>
          <a:ln w="9525">
            <a:noFill/>
            <a:miter lim="800000"/>
            <a:headEnd/>
            <a:tailEnd/>
          </a:ln>
        </p:spPr>
        <p:txBody>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705100"/>
            <a:ext cx="3704350" cy="25908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68517" y="780125"/>
            <a:ext cx="7086600" cy="685800"/>
          </a:xfrm>
        </p:spPr>
        <p:txBody>
          <a:bodyPr>
            <a:normAutofit/>
          </a:bodyPr>
          <a:lstStyle/>
          <a:p>
            <a:pPr eaLnBrk="1" hangingPunct="1"/>
            <a:r>
              <a:rPr lang="en-US" sz="4000" dirty="0"/>
              <a:t>National Self-Defense</a:t>
            </a:r>
          </a:p>
        </p:txBody>
      </p:sp>
      <p:sp>
        <p:nvSpPr>
          <p:cNvPr id="13315" name="Rectangle 3"/>
          <p:cNvSpPr>
            <a:spLocks noGrp="1" noChangeArrowheads="1"/>
          </p:cNvSpPr>
          <p:nvPr>
            <p:ph type="body" sz="half" idx="1"/>
          </p:nvPr>
        </p:nvSpPr>
        <p:spPr>
          <a:xfrm>
            <a:off x="1752600" y="2018683"/>
            <a:ext cx="4953000" cy="4343400"/>
          </a:xfrm>
        </p:spPr>
        <p:txBody>
          <a:bodyPr>
            <a:normAutofit fontScale="92500" lnSpcReduction="10000"/>
          </a:bodyPr>
          <a:lstStyle/>
          <a:p>
            <a:pPr marL="0" indent="0">
              <a:spcBef>
                <a:spcPct val="30000"/>
              </a:spcBef>
              <a:spcAft>
                <a:spcPct val="30000"/>
              </a:spcAft>
              <a:buNone/>
            </a:pPr>
            <a:r>
              <a:rPr lang="en-US" sz="3000" dirty="0"/>
              <a:t>Defense from a HOSTILE ACT or demonstration of HOSTILE INTENT against:</a:t>
            </a:r>
          </a:p>
          <a:p>
            <a:pPr lvl="1" eaLnBrk="1" hangingPunct="1">
              <a:spcBef>
                <a:spcPct val="30000"/>
              </a:spcBef>
              <a:spcAft>
                <a:spcPct val="30000"/>
              </a:spcAft>
              <a:buFont typeface="Wingdings" pitchFamily="2" charset="2"/>
              <a:buChar char="§"/>
            </a:pPr>
            <a:r>
              <a:rPr lang="en-US" sz="2400" dirty="0"/>
              <a:t>The United States</a:t>
            </a:r>
          </a:p>
          <a:p>
            <a:pPr lvl="1" eaLnBrk="1" hangingPunct="1">
              <a:spcBef>
                <a:spcPct val="30000"/>
              </a:spcBef>
              <a:spcAft>
                <a:spcPct val="30000"/>
              </a:spcAft>
              <a:buFont typeface="Wingdings" pitchFamily="2" charset="2"/>
              <a:buChar char="§"/>
            </a:pPr>
            <a:r>
              <a:rPr lang="en-US" sz="2400" dirty="0"/>
              <a:t>US Forces</a:t>
            </a:r>
          </a:p>
          <a:p>
            <a:pPr lvl="1" eaLnBrk="1" hangingPunct="1">
              <a:spcBef>
                <a:spcPct val="30000"/>
              </a:spcBef>
              <a:spcAft>
                <a:spcPct val="30000"/>
              </a:spcAft>
              <a:buFont typeface="Wingdings" pitchFamily="2" charset="2"/>
              <a:buChar char="§"/>
            </a:pPr>
            <a:r>
              <a:rPr lang="en-US" sz="2400" dirty="0"/>
              <a:t>US Persons</a:t>
            </a:r>
          </a:p>
          <a:p>
            <a:pPr lvl="1" eaLnBrk="1" hangingPunct="1">
              <a:spcBef>
                <a:spcPct val="30000"/>
              </a:spcBef>
              <a:spcAft>
                <a:spcPct val="30000"/>
              </a:spcAft>
              <a:buFont typeface="Wingdings" pitchFamily="2" charset="2"/>
              <a:buChar char="§"/>
            </a:pPr>
            <a:r>
              <a:rPr lang="en-US" sz="2400" dirty="0"/>
              <a:t>US Owned Property</a:t>
            </a:r>
          </a:p>
          <a:p>
            <a:pPr lvl="1" eaLnBrk="1" hangingPunct="1">
              <a:spcBef>
                <a:spcPct val="30000"/>
              </a:spcBef>
              <a:spcAft>
                <a:spcPct val="30000"/>
              </a:spcAft>
              <a:buFont typeface="Wingdings" pitchFamily="2" charset="2"/>
              <a:buChar char="§"/>
            </a:pPr>
            <a:r>
              <a:rPr lang="en-US" sz="2400" dirty="0"/>
              <a:t>US Commercial Interests</a:t>
            </a:r>
          </a:p>
          <a:p>
            <a:pPr marL="0" indent="0">
              <a:spcBef>
                <a:spcPct val="30000"/>
              </a:spcBef>
              <a:spcAft>
                <a:spcPct val="30000"/>
              </a:spcAft>
              <a:buNone/>
            </a:pPr>
            <a:r>
              <a:rPr lang="en-US" sz="2400" dirty="0"/>
              <a:t>Example: World Trade Center &amp; Pentagon</a:t>
            </a:r>
          </a:p>
          <a:p>
            <a:pPr lvl="1">
              <a:spcBef>
                <a:spcPct val="30000"/>
              </a:spcBef>
              <a:spcAft>
                <a:spcPct val="30000"/>
              </a:spcAft>
            </a:pPr>
            <a:endParaRPr lang="en-US" sz="2400" dirty="0">
              <a:solidFill>
                <a:srgbClr val="003B7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638" y="3124201"/>
            <a:ext cx="3428999" cy="2480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00200" y="609601"/>
            <a:ext cx="7543800" cy="911225"/>
          </a:xfrm>
        </p:spPr>
        <p:txBody>
          <a:bodyPr>
            <a:normAutofit/>
          </a:bodyPr>
          <a:lstStyle/>
          <a:p>
            <a:pPr eaLnBrk="1" hangingPunct="1"/>
            <a:r>
              <a:rPr lang="en-US" sz="4000" dirty="0"/>
              <a:t>Collective Self-Defense</a:t>
            </a:r>
          </a:p>
        </p:txBody>
      </p:sp>
      <p:sp>
        <p:nvSpPr>
          <p:cNvPr id="14339" name="Rectangle 3"/>
          <p:cNvSpPr>
            <a:spLocks noGrp="1" noChangeArrowheads="1"/>
          </p:cNvSpPr>
          <p:nvPr>
            <p:ph type="body" sz="half" idx="1"/>
          </p:nvPr>
        </p:nvSpPr>
        <p:spPr>
          <a:xfrm>
            <a:off x="1828800" y="1981200"/>
            <a:ext cx="6019800" cy="4267200"/>
          </a:xfrm>
        </p:spPr>
        <p:txBody>
          <a:bodyPr>
            <a:normAutofit fontScale="92500" lnSpcReduction="20000"/>
          </a:bodyPr>
          <a:lstStyle/>
          <a:p>
            <a:pPr eaLnBrk="1" hangingPunct="1">
              <a:lnSpc>
                <a:spcPct val="90000"/>
              </a:lnSpc>
              <a:buFont typeface="Wingdings" panose="05000000000000000000" pitchFamily="2" charset="2"/>
              <a:buChar char="§"/>
            </a:pPr>
            <a:r>
              <a:rPr lang="en-US" sz="2000" dirty="0"/>
              <a:t>Defense of designated:</a:t>
            </a:r>
          </a:p>
          <a:p>
            <a:pPr lvl="1" eaLnBrk="1" hangingPunct="1">
              <a:lnSpc>
                <a:spcPct val="90000"/>
              </a:lnSpc>
              <a:buFont typeface="Wingdings" panose="05000000000000000000" pitchFamily="2" charset="2"/>
              <a:buChar char="§"/>
            </a:pPr>
            <a:r>
              <a:rPr lang="en-US" sz="2000" dirty="0"/>
              <a:t>Non-US military forces</a:t>
            </a:r>
          </a:p>
          <a:p>
            <a:pPr lvl="1" eaLnBrk="1" hangingPunct="1">
              <a:lnSpc>
                <a:spcPct val="90000"/>
              </a:lnSpc>
              <a:buFont typeface="Wingdings" panose="05000000000000000000" pitchFamily="2" charset="2"/>
              <a:buChar char="§"/>
            </a:pPr>
            <a:r>
              <a:rPr lang="en-US" sz="2000" dirty="0"/>
              <a:t>Foreign nationals</a:t>
            </a:r>
          </a:p>
          <a:p>
            <a:pPr lvl="1" eaLnBrk="1" hangingPunct="1">
              <a:lnSpc>
                <a:spcPct val="90000"/>
              </a:lnSpc>
              <a:buFont typeface="Wingdings" panose="05000000000000000000" pitchFamily="2" charset="2"/>
              <a:buChar char="§"/>
            </a:pPr>
            <a:r>
              <a:rPr lang="en-US" sz="2000" dirty="0"/>
              <a:t>Foreign national property</a:t>
            </a:r>
          </a:p>
          <a:p>
            <a:pPr lvl="1" eaLnBrk="1" hangingPunct="1">
              <a:lnSpc>
                <a:spcPct val="90000"/>
              </a:lnSpc>
              <a:buFont typeface="Wingdings" panose="05000000000000000000" pitchFamily="2" charset="2"/>
              <a:buChar char="§"/>
            </a:pPr>
            <a:endParaRPr lang="en-US" sz="2000" dirty="0"/>
          </a:p>
          <a:p>
            <a:pPr eaLnBrk="1" hangingPunct="1">
              <a:lnSpc>
                <a:spcPct val="90000"/>
              </a:lnSpc>
              <a:buFont typeface="Wingdings" panose="05000000000000000000" pitchFamily="2" charset="2"/>
              <a:buChar char="§"/>
            </a:pPr>
            <a:r>
              <a:rPr lang="en-US" sz="2000" dirty="0"/>
              <a:t>Defense Against:</a:t>
            </a:r>
          </a:p>
          <a:p>
            <a:pPr lvl="1" eaLnBrk="1" hangingPunct="1">
              <a:lnSpc>
                <a:spcPct val="90000"/>
              </a:lnSpc>
              <a:buFont typeface="Wingdings" panose="05000000000000000000" pitchFamily="2" charset="2"/>
              <a:buChar char="§"/>
            </a:pPr>
            <a:r>
              <a:rPr lang="en-US" sz="2000" dirty="0"/>
              <a:t>Hostile act</a:t>
            </a:r>
          </a:p>
          <a:p>
            <a:pPr lvl="1" eaLnBrk="1" hangingPunct="1">
              <a:lnSpc>
                <a:spcPct val="90000"/>
              </a:lnSpc>
              <a:buFont typeface="Wingdings" panose="05000000000000000000" pitchFamily="2" charset="2"/>
              <a:buChar char="§"/>
            </a:pPr>
            <a:r>
              <a:rPr lang="en-US" sz="2000" dirty="0"/>
              <a:t>Hostile intent</a:t>
            </a:r>
          </a:p>
          <a:p>
            <a:pPr lvl="1" eaLnBrk="1" hangingPunct="1">
              <a:lnSpc>
                <a:spcPct val="90000"/>
              </a:lnSpc>
              <a:buFont typeface="Wingdings" panose="05000000000000000000" pitchFamily="2" charset="2"/>
              <a:buChar char="§"/>
            </a:pPr>
            <a:endParaRPr lang="en-US" sz="2000" dirty="0"/>
          </a:p>
          <a:p>
            <a:pPr eaLnBrk="1" hangingPunct="1">
              <a:lnSpc>
                <a:spcPct val="90000"/>
              </a:lnSpc>
              <a:buFont typeface="Wingdings" panose="05000000000000000000" pitchFamily="2" charset="2"/>
              <a:buChar char="§"/>
            </a:pPr>
            <a:r>
              <a:rPr lang="en-US" sz="2000" dirty="0"/>
              <a:t>Authorization to Defend:</a:t>
            </a:r>
          </a:p>
          <a:p>
            <a:pPr lvl="1" eaLnBrk="1" hangingPunct="1">
              <a:lnSpc>
                <a:spcPct val="90000"/>
              </a:lnSpc>
              <a:buFont typeface="Wingdings" panose="05000000000000000000" pitchFamily="2" charset="2"/>
              <a:buChar char="§"/>
            </a:pPr>
            <a:r>
              <a:rPr lang="en-US" sz="2000" dirty="0"/>
              <a:t>POTUS</a:t>
            </a:r>
          </a:p>
          <a:p>
            <a:pPr lvl="1" eaLnBrk="1" hangingPunct="1">
              <a:lnSpc>
                <a:spcPct val="90000"/>
              </a:lnSpc>
              <a:buFont typeface="Wingdings" panose="05000000000000000000" pitchFamily="2" charset="2"/>
              <a:buChar char="§"/>
            </a:pPr>
            <a:r>
              <a:rPr lang="en-US" sz="2000" dirty="0"/>
              <a:t>SECDEF</a:t>
            </a:r>
          </a:p>
          <a:p>
            <a:pPr lvl="1" eaLnBrk="1" hangingPunct="1">
              <a:lnSpc>
                <a:spcPct val="90000"/>
              </a:lnSpc>
              <a:buFont typeface="Wingdings" panose="05000000000000000000" pitchFamily="2" charset="2"/>
              <a:buChar char="§"/>
            </a:pPr>
            <a:endParaRPr lang="en-US" sz="2000" dirty="0"/>
          </a:p>
          <a:p>
            <a:pPr eaLnBrk="1" hangingPunct="1">
              <a:lnSpc>
                <a:spcPct val="90000"/>
              </a:lnSpc>
              <a:buFont typeface="Wingdings" panose="05000000000000000000" pitchFamily="2" charset="2"/>
              <a:buChar char="§"/>
            </a:pPr>
            <a:r>
              <a:rPr lang="en-US" sz="2000" dirty="0"/>
              <a:t>Commander &amp; Unit ROE Guidance to Soldiers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171701"/>
            <a:ext cx="5181600" cy="3304309"/>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52600" y="838200"/>
            <a:ext cx="8229600" cy="609600"/>
          </a:xfrm>
        </p:spPr>
        <p:txBody>
          <a:bodyPr>
            <a:normAutofit fontScale="90000"/>
          </a:bodyPr>
          <a:lstStyle/>
          <a:p>
            <a:pPr eaLnBrk="1" hangingPunct="1"/>
            <a:r>
              <a:rPr lang="en-US" sz="4000" dirty="0"/>
              <a:t>Hostile Act</a:t>
            </a:r>
          </a:p>
        </p:txBody>
      </p:sp>
      <p:sp>
        <p:nvSpPr>
          <p:cNvPr id="16387" name="Rectangle 3"/>
          <p:cNvSpPr>
            <a:spLocks noGrp="1" noChangeArrowheads="1"/>
          </p:cNvSpPr>
          <p:nvPr>
            <p:ph sz="half" idx="1"/>
          </p:nvPr>
        </p:nvSpPr>
        <p:spPr>
          <a:xfrm>
            <a:off x="1752600" y="2133600"/>
            <a:ext cx="4495800" cy="4953000"/>
          </a:xfrm>
        </p:spPr>
        <p:txBody>
          <a:bodyPr/>
          <a:lstStyle/>
          <a:p>
            <a:pPr eaLnBrk="1" hangingPunct="1">
              <a:spcAft>
                <a:spcPct val="20000"/>
              </a:spcAft>
              <a:buFont typeface="Wingdings" panose="05000000000000000000" pitchFamily="2" charset="2"/>
              <a:buChar char="§"/>
            </a:pPr>
            <a:r>
              <a:rPr lang="en-US" sz="2000" dirty="0"/>
              <a:t>An attack or other use of force AGAINST:</a:t>
            </a:r>
          </a:p>
          <a:p>
            <a:pPr eaLnBrk="1" hangingPunct="1">
              <a:spcAft>
                <a:spcPct val="20000"/>
              </a:spcAft>
              <a:buFont typeface="Wingdings" panose="05000000000000000000" pitchFamily="2" charset="2"/>
              <a:buChar char="§"/>
            </a:pPr>
            <a:endParaRPr lang="en-US" sz="300" dirty="0"/>
          </a:p>
          <a:p>
            <a:pPr lvl="1" eaLnBrk="1" hangingPunct="1">
              <a:spcAft>
                <a:spcPct val="20000"/>
              </a:spcAft>
              <a:buFont typeface="Wingdings" pitchFamily="2" charset="2"/>
              <a:buChar char="§"/>
            </a:pPr>
            <a:r>
              <a:rPr lang="en-US" sz="1800" dirty="0"/>
              <a:t>US</a:t>
            </a:r>
          </a:p>
          <a:p>
            <a:pPr lvl="1" eaLnBrk="1" hangingPunct="1">
              <a:spcAft>
                <a:spcPct val="20000"/>
              </a:spcAft>
              <a:buFont typeface="Wingdings" pitchFamily="2" charset="2"/>
              <a:buChar char="§"/>
            </a:pPr>
            <a:r>
              <a:rPr lang="en-US" sz="1800" dirty="0"/>
              <a:t>US Forces</a:t>
            </a:r>
          </a:p>
          <a:p>
            <a:pPr lvl="1" eaLnBrk="1" hangingPunct="1">
              <a:spcAft>
                <a:spcPct val="20000"/>
              </a:spcAft>
              <a:buFont typeface="Wingdings" pitchFamily="2" charset="2"/>
              <a:buChar char="§"/>
            </a:pPr>
            <a:r>
              <a:rPr lang="en-US" sz="1800" dirty="0"/>
              <a:t>Designated persons or property</a:t>
            </a:r>
          </a:p>
          <a:p>
            <a:pPr lvl="1" eaLnBrk="1" hangingPunct="1">
              <a:spcAft>
                <a:spcPct val="20000"/>
              </a:spcAft>
              <a:buFont typeface="Wingdings" pitchFamily="2" charset="2"/>
              <a:buChar char="§"/>
            </a:pPr>
            <a:endParaRPr lang="en-US" sz="1800" dirty="0"/>
          </a:p>
          <a:p>
            <a:pPr eaLnBrk="1" hangingPunct="1">
              <a:spcAft>
                <a:spcPct val="20000"/>
              </a:spcAft>
              <a:buFont typeface="Wingdings" panose="05000000000000000000" pitchFamily="2" charset="2"/>
              <a:buChar char="§"/>
            </a:pPr>
            <a:r>
              <a:rPr lang="en-US" sz="2000" dirty="0"/>
              <a:t>INCLUDES use of force to:</a:t>
            </a:r>
          </a:p>
          <a:p>
            <a:pPr lvl="1" eaLnBrk="1" hangingPunct="1">
              <a:spcAft>
                <a:spcPct val="20000"/>
              </a:spcAft>
              <a:buFont typeface="Wingdings" pitchFamily="2" charset="2"/>
              <a:buChar char="§"/>
            </a:pPr>
            <a:r>
              <a:rPr lang="en-US" sz="1800" dirty="0"/>
              <a:t>Prevent mission accomplishment </a:t>
            </a:r>
          </a:p>
          <a:p>
            <a:pPr lvl="1" eaLnBrk="1" hangingPunct="1">
              <a:spcAft>
                <a:spcPct val="20000"/>
              </a:spcAft>
              <a:buFont typeface="Wingdings" pitchFamily="2" charset="2"/>
              <a:buChar char="§"/>
            </a:pPr>
            <a:r>
              <a:rPr lang="en-US" sz="1800" dirty="0"/>
              <a:t>Interfere with mission accomplishment</a:t>
            </a:r>
            <a:endParaRPr lang="en-US" sz="2000" dirty="0"/>
          </a:p>
          <a:p>
            <a:pPr eaLnBrk="1" hangingPunct="1">
              <a:lnSpc>
                <a:spcPct val="90000"/>
              </a:lnSpc>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138" y="2667000"/>
            <a:ext cx="4370976" cy="289560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52600" y="685800"/>
            <a:ext cx="8229600" cy="762000"/>
          </a:xfrm>
        </p:spPr>
        <p:txBody>
          <a:bodyPr>
            <a:normAutofit/>
          </a:bodyPr>
          <a:lstStyle/>
          <a:p>
            <a:pPr eaLnBrk="1" hangingPunct="1"/>
            <a:r>
              <a:rPr lang="en-US" sz="4000" dirty="0"/>
              <a:t>Hostile Intent</a:t>
            </a:r>
          </a:p>
        </p:txBody>
      </p:sp>
      <p:sp>
        <p:nvSpPr>
          <p:cNvPr id="17411" name="Rectangle 3"/>
          <p:cNvSpPr>
            <a:spLocks noGrp="1" noChangeArrowheads="1"/>
          </p:cNvSpPr>
          <p:nvPr>
            <p:ph type="body" sz="half" idx="1"/>
          </p:nvPr>
        </p:nvSpPr>
        <p:spPr>
          <a:xfrm>
            <a:off x="2209800" y="2133600"/>
            <a:ext cx="7772400" cy="4876800"/>
          </a:xfrm>
        </p:spPr>
        <p:txBody>
          <a:bodyPr/>
          <a:lstStyle/>
          <a:p>
            <a:pPr eaLnBrk="1" hangingPunct="1">
              <a:spcAft>
                <a:spcPct val="20000"/>
              </a:spcAft>
              <a:buFont typeface="Wingdings" panose="05000000000000000000" pitchFamily="2" charset="2"/>
              <a:buChar char="§"/>
            </a:pPr>
            <a:r>
              <a:rPr lang="en-US" sz="2000" dirty="0"/>
              <a:t>Threat of IMMINENT use of force AGAINST:</a:t>
            </a:r>
          </a:p>
          <a:p>
            <a:pPr lvl="1" eaLnBrk="1" hangingPunct="1">
              <a:spcAft>
                <a:spcPct val="20000"/>
              </a:spcAft>
              <a:buFont typeface="Wingdings" pitchFamily="2" charset="2"/>
              <a:buChar char="§"/>
            </a:pPr>
            <a:r>
              <a:rPr lang="en-US" sz="2000" dirty="0"/>
              <a:t>US</a:t>
            </a:r>
          </a:p>
          <a:p>
            <a:pPr lvl="1" eaLnBrk="1" hangingPunct="1">
              <a:spcAft>
                <a:spcPct val="20000"/>
              </a:spcAft>
              <a:buFont typeface="Wingdings" pitchFamily="2" charset="2"/>
              <a:buChar char="§"/>
            </a:pPr>
            <a:r>
              <a:rPr lang="en-US" sz="2000" dirty="0"/>
              <a:t>US Forces</a:t>
            </a:r>
          </a:p>
          <a:p>
            <a:pPr lvl="1" eaLnBrk="1" hangingPunct="1">
              <a:spcAft>
                <a:spcPct val="20000"/>
              </a:spcAft>
              <a:buFont typeface="Wingdings" pitchFamily="2" charset="2"/>
              <a:buChar char="§"/>
            </a:pPr>
            <a:r>
              <a:rPr lang="en-US" sz="2000" dirty="0"/>
              <a:t>Designated persons or property</a:t>
            </a:r>
          </a:p>
          <a:p>
            <a:pPr lvl="1" eaLnBrk="1" hangingPunct="1">
              <a:spcAft>
                <a:spcPct val="20000"/>
              </a:spcAft>
              <a:buFont typeface="Wingdings" pitchFamily="2" charset="2"/>
              <a:buChar char="§"/>
            </a:pPr>
            <a:endParaRPr lang="en-US" sz="2000" dirty="0"/>
          </a:p>
          <a:p>
            <a:pPr eaLnBrk="1" hangingPunct="1">
              <a:spcAft>
                <a:spcPct val="20000"/>
              </a:spcAft>
              <a:buFont typeface="Wingdings" panose="05000000000000000000" pitchFamily="2" charset="2"/>
              <a:buChar char="§"/>
            </a:pPr>
            <a:r>
              <a:rPr lang="en-US" sz="2000" dirty="0"/>
              <a:t>INCLUDES use of force to:</a:t>
            </a:r>
          </a:p>
          <a:p>
            <a:pPr lvl="1" eaLnBrk="1" hangingPunct="1">
              <a:spcAft>
                <a:spcPct val="20000"/>
              </a:spcAft>
              <a:buFont typeface="Wingdings" pitchFamily="2" charset="2"/>
              <a:buChar char="§"/>
            </a:pPr>
            <a:r>
              <a:rPr lang="en-US" sz="2000" dirty="0"/>
              <a:t>Prevent mission accomplishment </a:t>
            </a:r>
          </a:p>
          <a:p>
            <a:pPr lvl="1" eaLnBrk="1" hangingPunct="1">
              <a:spcAft>
                <a:spcPct val="20000"/>
              </a:spcAft>
              <a:buFont typeface="Wingdings" pitchFamily="2" charset="2"/>
              <a:buChar char="§"/>
            </a:pPr>
            <a:r>
              <a:rPr lang="en-US" sz="2000" dirty="0"/>
              <a:t>Interfere with mission accomplishment</a:t>
            </a:r>
          </a:p>
          <a:p>
            <a:pPr eaLnBrk="1" hangingPunct="1"/>
            <a:endParaRPr lang="en-US" sz="20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50276" y="990601"/>
            <a:ext cx="8229600" cy="377825"/>
          </a:xfrm>
        </p:spPr>
        <p:txBody>
          <a:bodyPr>
            <a:noAutofit/>
          </a:bodyPr>
          <a:lstStyle/>
          <a:p>
            <a:pPr eaLnBrk="1" hangingPunct="1"/>
            <a:r>
              <a:rPr lang="en-US" sz="4000" dirty="0"/>
              <a:t>Imminent Use of Force</a:t>
            </a:r>
          </a:p>
        </p:txBody>
      </p:sp>
      <p:sp>
        <p:nvSpPr>
          <p:cNvPr id="18435" name="Rectangle 3"/>
          <p:cNvSpPr>
            <a:spLocks noGrp="1" noChangeArrowheads="1"/>
          </p:cNvSpPr>
          <p:nvPr>
            <p:ph type="body" sz="half" idx="1"/>
          </p:nvPr>
        </p:nvSpPr>
        <p:spPr>
          <a:xfrm>
            <a:off x="1905000" y="2209800"/>
            <a:ext cx="8229600" cy="5029200"/>
          </a:xfrm>
        </p:spPr>
        <p:txBody>
          <a:bodyPr/>
          <a:lstStyle/>
          <a:p>
            <a:pPr marL="0" indent="0">
              <a:lnSpc>
                <a:spcPct val="80000"/>
              </a:lnSpc>
              <a:spcAft>
                <a:spcPct val="15000"/>
              </a:spcAft>
              <a:buNone/>
            </a:pPr>
            <a:r>
              <a:rPr lang="en-US" sz="2400" dirty="0"/>
              <a:t>Is Use of Force Imminent?</a:t>
            </a:r>
          </a:p>
          <a:p>
            <a:pPr lvl="1" eaLnBrk="1" hangingPunct="1">
              <a:lnSpc>
                <a:spcPct val="80000"/>
              </a:lnSpc>
              <a:spcAft>
                <a:spcPct val="15000"/>
              </a:spcAft>
              <a:buFont typeface="Wingdings" panose="05000000000000000000" pitchFamily="2" charset="2"/>
              <a:buChar char="§"/>
            </a:pPr>
            <a:r>
              <a:rPr lang="en-US" sz="2400" dirty="0"/>
              <a:t>Imminent does </a:t>
            </a:r>
            <a:r>
              <a:rPr lang="en-US" sz="2400" u="sng" dirty="0"/>
              <a:t>NOT</a:t>
            </a:r>
            <a:r>
              <a:rPr lang="en-US" sz="2400" dirty="0"/>
              <a:t> necessarily mean:</a:t>
            </a:r>
          </a:p>
          <a:p>
            <a:pPr lvl="2" eaLnBrk="1" hangingPunct="1">
              <a:lnSpc>
                <a:spcPct val="80000"/>
              </a:lnSpc>
              <a:spcAft>
                <a:spcPct val="15000"/>
              </a:spcAft>
              <a:buFont typeface="Wingdings" pitchFamily="2" charset="2"/>
              <a:buChar char="§"/>
            </a:pPr>
            <a:r>
              <a:rPr lang="en-US" sz="2400" dirty="0"/>
              <a:t>Immediate; or</a:t>
            </a:r>
          </a:p>
          <a:p>
            <a:pPr lvl="2" eaLnBrk="1" hangingPunct="1">
              <a:lnSpc>
                <a:spcPct val="80000"/>
              </a:lnSpc>
              <a:spcAft>
                <a:spcPct val="15000"/>
              </a:spcAft>
              <a:buFont typeface="Wingdings" pitchFamily="2" charset="2"/>
              <a:buChar char="§"/>
            </a:pPr>
            <a:r>
              <a:rPr lang="en-US" sz="2400" dirty="0"/>
              <a:t>Instantaneous </a:t>
            </a:r>
          </a:p>
          <a:p>
            <a:pPr lvl="1" eaLnBrk="1" hangingPunct="1">
              <a:lnSpc>
                <a:spcPct val="80000"/>
              </a:lnSpc>
              <a:buFont typeface="Wingdings" panose="05000000000000000000" pitchFamily="2" charset="2"/>
              <a:buChar char="§"/>
            </a:pPr>
            <a:endParaRPr lang="en-US" sz="2400" dirty="0"/>
          </a:p>
          <a:p>
            <a:pPr marL="0" indent="0">
              <a:lnSpc>
                <a:spcPct val="80000"/>
              </a:lnSpc>
              <a:buNone/>
            </a:pPr>
            <a:r>
              <a:rPr lang="en-US" sz="2400" dirty="0"/>
              <a:t>Assessment</a:t>
            </a:r>
          </a:p>
          <a:p>
            <a:pPr lvl="1" eaLnBrk="1" hangingPunct="1">
              <a:lnSpc>
                <a:spcPct val="80000"/>
              </a:lnSpc>
              <a:buFont typeface="Wingdings" pitchFamily="2" charset="2"/>
              <a:buChar char="§"/>
            </a:pPr>
            <a:r>
              <a:rPr lang="en-US" sz="2400" dirty="0"/>
              <a:t>May be made at any level, based on all known facts and circumstances</a:t>
            </a:r>
          </a:p>
          <a:p>
            <a:pPr lvl="1" eaLnBrk="1" hangingPunct="1">
              <a:lnSpc>
                <a:spcPct val="80000"/>
              </a:lnSpc>
              <a:buFont typeface="Wingdings" pitchFamily="2" charset="2"/>
              <a:buChar char="§"/>
            </a:pPr>
            <a:r>
              <a:rPr lang="en-US" sz="2400" dirty="0"/>
              <a:t>For example, you may consider METT-TC (Mission, Enemy, Terrain, Troops available, Time, and Civilian Considerations) factors to help determine if the use of force is imminent</a:t>
            </a:r>
          </a:p>
          <a:p>
            <a:pPr lvl="1" eaLnBrk="1" hangingPunct="1">
              <a:lnSpc>
                <a:spcPct val="80000"/>
              </a:lnSpc>
              <a:buClr>
                <a:srgbClr val="003B76"/>
              </a:buClr>
              <a:buSzPct val="110000"/>
              <a:buFont typeface="Wingdings" pitchFamily="2" charset="2"/>
              <a:buNone/>
            </a:pPr>
            <a:endParaRPr lang="en-US" sz="20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62199" y="2057400"/>
            <a:ext cx="7620000" cy="2057400"/>
          </a:xfrm>
        </p:spPr>
        <p:txBody>
          <a:bodyPr/>
          <a:lstStyle/>
          <a:p>
            <a:pPr eaLnBrk="1" hangingPunct="1"/>
            <a:r>
              <a:rPr lang="en-US" sz="4000" dirty="0"/>
              <a:t>The Standing Rules of Engagement (SROE)</a:t>
            </a:r>
            <a:r>
              <a:rPr lang="en-US" dirty="0"/>
              <a:t> </a:t>
            </a:r>
          </a:p>
        </p:txBody>
      </p:sp>
      <p:pic>
        <p:nvPicPr>
          <p:cNvPr id="5" name="Picture 2" descr="http://ootp.files.wordpress.com/2011/04/firefight-in-barawala-kalay-valley_110331-a-th742-239c.png?w=908">
            <a:hlinkClick r:id="rId3"/>
          </p:cNvPr>
          <p:cNvPicPr>
            <a:picLocks noChangeAspect="1" noChangeArrowheads="1"/>
          </p:cNvPicPr>
          <p:nvPr/>
        </p:nvPicPr>
        <p:blipFill>
          <a:blip r:embed="rId4" cstate="email"/>
          <a:srcRect/>
          <a:stretch>
            <a:fillRect/>
          </a:stretch>
        </p:blipFill>
        <p:spPr bwMode="auto">
          <a:xfrm>
            <a:off x="3892309" y="4114801"/>
            <a:ext cx="4559783" cy="2138855"/>
          </a:xfrm>
          <a:prstGeom prst="rect">
            <a:avLst/>
          </a:prstGeom>
          <a:noFill/>
          <a:ln w="38100">
            <a:solidFill>
              <a:sysClr val="windowText" lastClr="000000"/>
            </a:solidFill>
          </a:ln>
          <a:effectLst>
            <a:outerShdw blurRad="50800" dist="38100" dir="2700000" algn="tl" rotWithShape="0">
              <a:prstClr val="black">
                <a:alpha val="40000"/>
              </a:prstClr>
            </a:outerShdw>
          </a:effec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10559" y="914401"/>
            <a:ext cx="7391400" cy="530225"/>
          </a:xfrm>
        </p:spPr>
        <p:txBody>
          <a:bodyPr>
            <a:noAutofit/>
          </a:bodyPr>
          <a:lstStyle/>
          <a:p>
            <a:pPr eaLnBrk="1" hangingPunct="1"/>
            <a:r>
              <a:rPr lang="en-US" sz="4000" dirty="0"/>
              <a:t>Principles of Self-Defense</a:t>
            </a:r>
            <a:br>
              <a:rPr lang="en-US" sz="4000" dirty="0"/>
            </a:br>
            <a:r>
              <a:rPr lang="en-US" sz="2400" dirty="0"/>
              <a:t>#1 – De-escalation</a:t>
            </a:r>
            <a:endParaRPr lang="en-US" sz="4000" dirty="0"/>
          </a:p>
        </p:txBody>
      </p:sp>
      <p:sp>
        <p:nvSpPr>
          <p:cNvPr id="22531" name="Text Box 5"/>
          <p:cNvSpPr txBox="1">
            <a:spLocks noChangeArrowheads="1"/>
          </p:cNvSpPr>
          <p:nvPr/>
        </p:nvSpPr>
        <p:spPr bwMode="auto">
          <a:xfrm>
            <a:off x="2743200" y="2133601"/>
            <a:ext cx="6324600" cy="4062651"/>
          </a:xfrm>
          <a:prstGeom prst="rect">
            <a:avLst/>
          </a:prstGeom>
          <a:noFill/>
          <a:ln w="9525">
            <a:noFill/>
            <a:miter lim="800000"/>
            <a:headEnd/>
            <a:tailEnd/>
          </a:ln>
        </p:spPr>
        <p:txBody>
          <a:bodyPr wrap="square">
            <a:spAutoFit/>
          </a:bodyPr>
          <a:lstStyle/>
          <a:p>
            <a:pPr marL="342900" indent="-342900">
              <a:spcBef>
                <a:spcPct val="50000"/>
              </a:spcBef>
              <a:buClr>
                <a:schemeClr val="tx1"/>
              </a:buClr>
              <a:buFont typeface="Wingdings" pitchFamily="2" charset="2"/>
              <a:buChar char="§"/>
            </a:pPr>
            <a:r>
              <a:rPr lang="en-US" sz="2400" dirty="0">
                <a:latin typeface="Verdana" pitchFamily="34" charset="0"/>
              </a:rPr>
              <a:t> </a:t>
            </a:r>
            <a:r>
              <a:rPr lang="en-US" sz="1800" b="1" dirty="0"/>
              <a:t>DE-ESCALATION</a:t>
            </a:r>
            <a:endParaRPr lang="en-US" sz="2400" b="1" dirty="0"/>
          </a:p>
          <a:p>
            <a:pPr marL="342900" indent="-342900">
              <a:spcBef>
                <a:spcPct val="50000"/>
              </a:spcBef>
              <a:buClr>
                <a:schemeClr val="tx1"/>
              </a:buClr>
              <a:buFont typeface="Wingdings" pitchFamily="2" charset="2"/>
              <a:buChar char="§"/>
            </a:pPr>
            <a:r>
              <a:rPr lang="en-US" sz="2400" b="1" dirty="0"/>
              <a:t> </a:t>
            </a:r>
            <a:r>
              <a:rPr lang="en-US" sz="1800" b="1" dirty="0"/>
              <a:t>WHEN time and circumstances permit: </a:t>
            </a:r>
          </a:p>
          <a:p>
            <a:pPr marL="742950" lvl="1" indent="-285750">
              <a:spcBef>
                <a:spcPct val="50000"/>
              </a:spcBef>
              <a:buClr>
                <a:schemeClr val="tx1"/>
              </a:buClr>
              <a:buFont typeface="Wingdings" pitchFamily="2" charset="2"/>
              <a:buChar char="§"/>
            </a:pPr>
            <a:r>
              <a:rPr lang="en-US" sz="1800" b="1" dirty="0"/>
              <a:t>  </a:t>
            </a:r>
            <a:r>
              <a:rPr lang="en-US" sz="1800" dirty="0"/>
              <a:t>Forces committing hostile acts/demonstrating hostile intent:</a:t>
            </a:r>
          </a:p>
          <a:p>
            <a:pPr marL="742950" lvl="1" indent="-285750">
              <a:spcBef>
                <a:spcPct val="50000"/>
              </a:spcBef>
              <a:buClr>
                <a:schemeClr val="tx1"/>
              </a:buClr>
              <a:buFont typeface="Wingdings" pitchFamily="2" charset="2"/>
              <a:buChar char="§"/>
            </a:pPr>
            <a:r>
              <a:rPr lang="en-US" sz="1800" dirty="0"/>
              <a:t> Should be warned</a:t>
            </a:r>
            <a:r>
              <a:rPr lang="en-US" sz="1800" b="1" dirty="0"/>
              <a:t>  </a:t>
            </a:r>
          </a:p>
          <a:p>
            <a:pPr>
              <a:spcBef>
                <a:spcPct val="50000"/>
              </a:spcBef>
              <a:buClr>
                <a:schemeClr val="tx1"/>
              </a:buClr>
            </a:pPr>
            <a:r>
              <a:rPr lang="en-US" sz="1800" b="1" dirty="0"/>
              <a:t>	</a:t>
            </a:r>
            <a:r>
              <a:rPr lang="en-US" sz="1800" b="1" i="1" u="sng" dirty="0"/>
              <a:t>and</a:t>
            </a:r>
          </a:p>
          <a:p>
            <a:pPr marL="742950" lvl="1" indent="-285750">
              <a:spcBef>
                <a:spcPct val="50000"/>
              </a:spcBef>
              <a:buClr>
                <a:schemeClr val="tx1"/>
              </a:buClr>
              <a:buFont typeface="Wingdings" pitchFamily="2" charset="2"/>
              <a:buChar char="§"/>
            </a:pPr>
            <a:r>
              <a:rPr lang="en-US" sz="1800" b="1" dirty="0"/>
              <a:t> </a:t>
            </a:r>
            <a:r>
              <a:rPr lang="en-US" sz="1800" dirty="0"/>
              <a:t>GIVEN an OPPORTUNITY to withdraw, </a:t>
            </a:r>
            <a:r>
              <a:rPr lang="en-US" sz="1800" b="1" i="1" dirty="0"/>
              <a:t>or</a:t>
            </a:r>
          </a:p>
          <a:p>
            <a:pPr marL="742950" lvl="1" indent="-285750">
              <a:spcBef>
                <a:spcPct val="50000"/>
              </a:spcBef>
              <a:buClr>
                <a:schemeClr val="tx1"/>
              </a:buClr>
              <a:buFont typeface="Wingdings" pitchFamily="2" charset="2"/>
              <a:buChar char="§"/>
            </a:pPr>
            <a:r>
              <a:rPr lang="en-US" sz="1800" b="1" dirty="0"/>
              <a:t> </a:t>
            </a:r>
            <a:r>
              <a:rPr lang="en-US" sz="1800" dirty="0"/>
              <a:t>GIVEN an OPPORTUNITY to cease threatening actions</a:t>
            </a:r>
            <a:r>
              <a:rPr lang="en-US" sz="1800" b="1" dirty="0"/>
              <a:t> </a:t>
            </a:r>
          </a:p>
          <a:p>
            <a:pPr marL="742950" lvl="1" indent="-285750">
              <a:spcBef>
                <a:spcPct val="50000"/>
              </a:spcBef>
              <a:buClr>
                <a:schemeClr val="tx1"/>
              </a:buClr>
              <a:buFont typeface="Wingdings" pitchFamily="2" charset="2"/>
              <a:buChar char="§"/>
            </a:pPr>
            <a:endParaRPr lang="en-US" sz="1800" b="1"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76400" y="762001"/>
            <a:ext cx="7391400" cy="682625"/>
          </a:xfrm>
        </p:spPr>
        <p:txBody>
          <a:bodyPr>
            <a:normAutofit fontScale="90000"/>
          </a:bodyPr>
          <a:lstStyle/>
          <a:p>
            <a:pPr eaLnBrk="1" hangingPunct="1"/>
            <a:r>
              <a:rPr lang="en-US" sz="4000" dirty="0"/>
              <a:t>Principles of Self-Defense</a:t>
            </a:r>
            <a:br>
              <a:rPr lang="en-US" sz="4000" dirty="0"/>
            </a:br>
            <a:r>
              <a:rPr lang="en-US" sz="2700" dirty="0"/>
              <a:t>#2 - necessity</a:t>
            </a:r>
            <a:endParaRPr lang="en-US" sz="4000" dirty="0"/>
          </a:p>
        </p:txBody>
      </p:sp>
      <p:sp>
        <p:nvSpPr>
          <p:cNvPr id="19459" name="Text Box 3"/>
          <p:cNvSpPr txBox="1">
            <a:spLocks noChangeArrowheads="1"/>
          </p:cNvSpPr>
          <p:nvPr/>
        </p:nvSpPr>
        <p:spPr bwMode="auto">
          <a:xfrm>
            <a:off x="1828800" y="2133601"/>
            <a:ext cx="5105400" cy="4570482"/>
          </a:xfrm>
          <a:prstGeom prst="rect">
            <a:avLst/>
          </a:prstGeom>
          <a:noFill/>
          <a:ln w="9525">
            <a:noFill/>
            <a:miter lim="800000"/>
            <a:headEnd/>
            <a:tailEnd/>
          </a:ln>
        </p:spPr>
        <p:txBody>
          <a:bodyPr wrap="square">
            <a:spAutoFit/>
          </a:bodyPr>
          <a:lstStyle/>
          <a:p>
            <a:pPr>
              <a:spcBef>
                <a:spcPct val="50000"/>
              </a:spcBef>
              <a:buClr>
                <a:schemeClr val="tx1"/>
              </a:buClr>
            </a:pPr>
            <a:r>
              <a:rPr lang="en-US" dirty="0"/>
              <a:t>NECESSITY:</a:t>
            </a:r>
            <a:r>
              <a:rPr lang="en-US" sz="2400" dirty="0"/>
              <a:t> </a:t>
            </a:r>
          </a:p>
          <a:p>
            <a:pPr marL="800100" lvl="1" indent="-342900">
              <a:spcBef>
                <a:spcPct val="50000"/>
              </a:spcBef>
              <a:buClr>
                <a:schemeClr val="tx1"/>
              </a:buClr>
              <a:buFont typeface="Wingdings" panose="05000000000000000000" pitchFamily="2" charset="2"/>
              <a:buChar char="§"/>
            </a:pPr>
            <a:r>
              <a:rPr lang="en-US" dirty="0"/>
              <a:t> </a:t>
            </a:r>
            <a:r>
              <a:rPr lang="en-US" sz="1800" dirty="0"/>
              <a:t>Exists when a hostile act occurs</a:t>
            </a:r>
          </a:p>
          <a:p>
            <a:pPr lvl="2">
              <a:spcBef>
                <a:spcPct val="50000"/>
              </a:spcBef>
              <a:buClr>
                <a:schemeClr val="tx1"/>
              </a:buClr>
            </a:pPr>
            <a:r>
              <a:rPr lang="en-US" sz="1800" dirty="0"/>
              <a:t>or</a:t>
            </a:r>
          </a:p>
          <a:p>
            <a:pPr marL="742950" lvl="1" indent="-285750">
              <a:spcBef>
                <a:spcPct val="50000"/>
              </a:spcBef>
              <a:buClr>
                <a:schemeClr val="tx1"/>
              </a:buClr>
              <a:buFont typeface="Wingdings" panose="05000000000000000000" pitchFamily="2" charset="2"/>
              <a:buChar char="§"/>
            </a:pPr>
            <a:r>
              <a:rPr lang="en-US" sz="1800" dirty="0"/>
              <a:t> When a force or individual demonstrates hostile intent</a:t>
            </a:r>
          </a:p>
          <a:p>
            <a:pPr marL="628650" lvl="1" indent="-171450">
              <a:spcBef>
                <a:spcPct val="50000"/>
              </a:spcBef>
              <a:buClr>
                <a:schemeClr val="tx1"/>
              </a:buClr>
              <a:buFont typeface="Wingdings" panose="05000000000000000000" pitchFamily="2" charset="2"/>
              <a:buChar char="§"/>
            </a:pPr>
            <a:endParaRPr lang="en-US" sz="1000" dirty="0"/>
          </a:p>
          <a:p>
            <a:pPr>
              <a:spcBef>
                <a:spcPct val="50000"/>
              </a:spcBef>
              <a:buClr>
                <a:schemeClr val="tx1"/>
              </a:buClr>
            </a:pPr>
            <a:r>
              <a:rPr lang="en-US" dirty="0"/>
              <a:t>SELF-DEFENSE is AUTHORIZED:</a:t>
            </a:r>
          </a:p>
          <a:p>
            <a:pPr marL="800100" lvl="1" indent="-342900">
              <a:spcBef>
                <a:spcPct val="50000"/>
              </a:spcBef>
              <a:buClr>
                <a:schemeClr val="tx1"/>
              </a:buClr>
              <a:buFont typeface="Wingdings" panose="05000000000000000000" pitchFamily="2" charset="2"/>
              <a:buChar char="§"/>
            </a:pPr>
            <a:r>
              <a:rPr lang="en-US" dirty="0"/>
              <a:t> </a:t>
            </a:r>
            <a:r>
              <a:rPr lang="en-US" sz="1800" dirty="0"/>
              <a:t>While the force or individual continues to commit hostile acts </a:t>
            </a:r>
          </a:p>
          <a:p>
            <a:pPr lvl="2">
              <a:spcBef>
                <a:spcPct val="50000"/>
              </a:spcBef>
              <a:buClr>
                <a:schemeClr val="tx1"/>
              </a:buClr>
            </a:pPr>
            <a:r>
              <a:rPr lang="en-US" sz="1800" dirty="0"/>
              <a:t>or </a:t>
            </a:r>
          </a:p>
          <a:p>
            <a:pPr marL="742950" lvl="1" indent="-285750">
              <a:spcBef>
                <a:spcPct val="50000"/>
              </a:spcBef>
              <a:buClr>
                <a:schemeClr val="tx1"/>
              </a:buClr>
              <a:buFont typeface="Wingdings" panose="05000000000000000000" pitchFamily="2" charset="2"/>
              <a:buChar char="§"/>
            </a:pPr>
            <a:r>
              <a:rPr lang="en-US" sz="1800" dirty="0"/>
              <a:t> While the force continues to exhibit hostile intent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604086"/>
            <a:ext cx="3539066" cy="259080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28800" y="762001"/>
            <a:ext cx="7467600" cy="606425"/>
          </a:xfrm>
        </p:spPr>
        <p:txBody>
          <a:bodyPr>
            <a:noAutofit/>
          </a:bodyPr>
          <a:lstStyle/>
          <a:p>
            <a:pPr eaLnBrk="1" hangingPunct="1"/>
            <a:r>
              <a:rPr lang="en-US" sz="4000" dirty="0"/>
              <a:t>Principles of Self-Defense</a:t>
            </a:r>
            <a:br>
              <a:rPr lang="en-US" sz="4000" dirty="0"/>
            </a:br>
            <a:r>
              <a:rPr lang="en-US" sz="2400" dirty="0"/>
              <a:t>#3 - proportionality</a:t>
            </a:r>
            <a:endParaRPr lang="en-US" sz="4000" dirty="0"/>
          </a:p>
        </p:txBody>
      </p:sp>
      <p:sp>
        <p:nvSpPr>
          <p:cNvPr id="20483" name="Text Box 3"/>
          <p:cNvSpPr txBox="1">
            <a:spLocks noChangeArrowheads="1"/>
          </p:cNvSpPr>
          <p:nvPr/>
        </p:nvSpPr>
        <p:spPr bwMode="auto">
          <a:xfrm>
            <a:off x="1828800" y="1796256"/>
            <a:ext cx="4953000" cy="6542088"/>
          </a:xfrm>
          <a:prstGeom prst="rect">
            <a:avLst/>
          </a:prstGeom>
          <a:noFill/>
          <a:ln w="9525">
            <a:noFill/>
            <a:miter lim="800000"/>
            <a:headEnd/>
            <a:tailEnd/>
          </a:ln>
        </p:spPr>
        <p:txBody>
          <a:bodyPr wrap="square">
            <a:spAutoFit/>
          </a:bodyPr>
          <a:lstStyle/>
          <a:p>
            <a:pPr>
              <a:spcBef>
                <a:spcPct val="50000"/>
              </a:spcBef>
              <a:buClr>
                <a:schemeClr val="tx1"/>
              </a:buClr>
            </a:pPr>
            <a:r>
              <a:rPr lang="en-US" sz="2400" dirty="0">
                <a:latin typeface="Verdana" pitchFamily="34" charset="0"/>
              </a:rPr>
              <a:t> </a:t>
            </a:r>
            <a:r>
              <a:rPr lang="en-US" dirty="0"/>
              <a:t>PROPORTIONALITY: </a:t>
            </a:r>
          </a:p>
          <a:p>
            <a:pPr marL="800100" lvl="1" indent="-342900">
              <a:spcBef>
                <a:spcPct val="50000"/>
              </a:spcBef>
              <a:buClr>
                <a:schemeClr val="tx1"/>
              </a:buClr>
              <a:buFont typeface="Wingdings" panose="05000000000000000000" pitchFamily="2" charset="2"/>
              <a:buChar char="§"/>
            </a:pPr>
            <a:r>
              <a:rPr lang="en-US" dirty="0"/>
              <a:t> </a:t>
            </a:r>
            <a:r>
              <a:rPr lang="en-US" sz="1800" dirty="0"/>
              <a:t>Use of force should be sufficient to respond decisively to</a:t>
            </a:r>
          </a:p>
          <a:p>
            <a:pPr marL="742950" lvl="1" indent="-285750">
              <a:spcBef>
                <a:spcPct val="50000"/>
              </a:spcBef>
              <a:buClr>
                <a:schemeClr val="tx1"/>
              </a:buClr>
              <a:buFont typeface="Wingdings" panose="05000000000000000000" pitchFamily="2" charset="2"/>
              <a:buChar char="§"/>
            </a:pPr>
            <a:r>
              <a:rPr lang="en-US" sz="1800" dirty="0"/>
              <a:t> Hostile acts </a:t>
            </a:r>
            <a:r>
              <a:rPr lang="en-US" sz="1800" i="1" dirty="0"/>
              <a:t>or</a:t>
            </a:r>
            <a:endParaRPr lang="en-US" sz="1800" dirty="0"/>
          </a:p>
          <a:p>
            <a:pPr marL="742950" lvl="1" indent="-285750">
              <a:spcBef>
                <a:spcPct val="50000"/>
              </a:spcBef>
              <a:buClr>
                <a:schemeClr val="tx1"/>
              </a:buClr>
              <a:buFont typeface="Wingdings" panose="05000000000000000000" pitchFamily="2" charset="2"/>
              <a:buChar char="§"/>
            </a:pPr>
            <a:r>
              <a:rPr lang="en-US" sz="1800" dirty="0"/>
              <a:t> Demonstrations of hostile intent</a:t>
            </a:r>
          </a:p>
          <a:p>
            <a:pPr>
              <a:spcBef>
                <a:spcPct val="50000"/>
              </a:spcBef>
              <a:buClr>
                <a:schemeClr val="tx1"/>
              </a:buClr>
            </a:pPr>
            <a:r>
              <a:rPr lang="en-US" dirty="0"/>
              <a:t>Use of Force MAY exceed:</a:t>
            </a:r>
          </a:p>
          <a:p>
            <a:pPr marL="800100" lvl="1" indent="-342900">
              <a:spcBef>
                <a:spcPct val="50000"/>
              </a:spcBef>
              <a:buClr>
                <a:schemeClr val="tx1"/>
              </a:buClr>
              <a:buFont typeface="Wingdings" panose="05000000000000000000" pitchFamily="2" charset="2"/>
              <a:buChar char="§"/>
            </a:pPr>
            <a:r>
              <a:rPr lang="en-US" dirty="0"/>
              <a:t> </a:t>
            </a:r>
            <a:r>
              <a:rPr lang="en-US" sz="1800" dirty="0"/>
              <a:t>Means and intensity of the hostile act or hostile intent</a:t>
            </a:r>
          </a:p>
          <a:p>
            <a:pPr lvl="2">
              <a:spcBef>
                <a:spcPct val="50000"/>
              </a:spcBef>
              <a:buClr>
                <a:schemeClr val="tx1"/>
              </a:buClr>
            </a:pPr>
            <a:r>
              <a:rPr lang="en-US" b="1" u="sng" dirty="0"/>
              <a:t>BUT</a:t>
            </a:r>
          </a:p>
          <a:p>
            <a:pPr marL="800100" lvl="1" indent="-342900">
              <a:spcBef>
                <a:spcPct val="50000"/>
              </a:spcBef>
              <a:buClr>
                <a:schemeClr val="tx1"/>
              </a:buClr>
              <a:buFont typeface="Wingdings" panose="05000000000000000000" pitchFamily="2" charset="2"/>
              <a:buChar char="§"/>
            </a:pPr>
            <a:r>
              <a:rPr lang="en-US" dirty="0"/>
              <a:t> </a:t>
            </a:r>
            <a:r>
              <a:rPr lang="en-US" sz="1800" dirty="0"/>
              <a:t>Nature, Duration, and Scope of force used should not exceed what is REQUIRED</a:t>
            </a:r>
          </a:p>
          <a:p>
            <a:pPr marL="1200150" lvl="2" indent="-285750">
              <a:spcBef>
                <a:spcPct val="50000"/>
              </a:spcBef>
              <a:buClr>
                <a:schemeClr val="tx1"/>
              </a:buClr>
              <a:buFont typeface="Wingdings" panose="05000000000000000000" pitchFamily="2" charset="2"/>
              <a:buChar char="§"/>
            </a:pPr>
            <a:endParaRPr lang="en-US" sz="1800" dirty="0"/>
          </a:p>
          <a:p>
            <a:pPr marL="800100" lvl="1" indent="-342900">
              <a:spcBef>
                <a:spcPct val="50000"/>
              </a:spcBef>
              <a:buClr>
                <a:schemeClr val="tx1"/>
              </a:buClr>
              <a:buFont typeface="Wingdings" panose="05000000000000000000" pitchFamily="2" charset="2"/>
              <a:buChar char="§"/>
            </a:pPr>
            <a:endParaRPr lang="en-US" dirty="0">
              <a:latin typeface="Verdana" pitchFamily="34" charset="0"/>
            </a:endParaRPr>
          </a:p>
          <a:p>
            <a:pPr marL="342900" indent="-342900">
              <a:spcBef>
                <a:spcPct val="50000"/>
              </a:spcBef>
              <a:buClr>
                <a:schemeClr val="tx1"/>
              </a:buClr>
              <a:buFont typeface="Wingdings" panose="05000000000000000000" pitchFamily="2" charset="2"/>
              <a:buChar char="§"/>
            </a:pPr>
            <a:endParaRPr lang="en-US" sz="2400" dirty="0">
              <a:latin typeface="Verdana" pitchFamily="34" charset="0"/>
            </a:endParaRPr>
          </a:p>
          <a:p>
            <a:pPr marL="800100" lvl="1" indent="-342900">
              <a:spcBef>
                <a:spcPct val="50000"/>
              </a:spcBef>
              <a:buClr>
                <a:schemeClr val="tx1"/>
              </a:buClr>
              <a:buFont typeface="Wingdings" panose="05000000000000000000" pitchFamily="2" charset="2"/>
              <a:buChar char="§"/>
            </a:pPr>
            <a:endParaRPr lang="en-US" dirty="0">
              <a:latin typeface="Verdan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2971800"/>
            <a:ext cx="3718560" cy="23241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96107" y="838201"/>
            <a:ext cx="7543800" cy="530225"/>
          </a:xfrm>
        </p:spPr>
        <p:txBody>
          <a:bodyPr>
            <a:noAutofit/>
          </a:bodyPr>
          <a:lstStyle/>
          <a:p>
            <a:pPr eaLnBrk="1" hangingPunct="1"/>
            <a:r>
              <a:rPr lang="en-US" sz="4000" dirty="0"/>
              <a:t>Self-Defense Procedures</a:t>
            </a:r>
          </a:p>
        </p:txBody>
      </p:sp>
      <p:sp>
        <p:nvSpPr>
          <p:cNvPr id="21507" name="Text Box 3"/>
          <p:cNvSpPr txBox="1">
            <a:spLocks noChangeArrowheads="1"/>
          </p:cNvSpPr>
          <p:nvPr/>
        </p:nvSpPr>
        <p:spPr bwMode="auto">
          <a:xfrm>
            <a:off x="1828800" y="1894106"/>
            <a:ext cx="3886200" cy="4278094"/>
          </a:xfrm>
          <a:prstGeom prst="rect">
            <a:avLst/>
          </a:prstGeom>
          <a:noFill/>
          <a:ln w="9525">
            <a:noFill/>
            <a:miter lim="800000"/>
            <a:headEnd/>
            <a:tailEnd/>
          </a:ln>
        </p:spPr>
        <p:txBody>
          <a:bodyPr wrap="square">
            <a:spAutoFit/>
          </a:bodyPr>
          <a:lstStyle/>
          <a:p>
            <a:pPr>
              <a:spcBef>
                <a:spcPct val="50000"/>
              </a:spcBef>
              <a:buClr>
                <a:srgbClr val="003B76"/>
              </a:buClr>
              <a:buFont typeface="Wingdings" pitchFamily="2" charset="2"/>
              <a:buChar char="§"/>
            </a:pPr>
            <a:r>
              <a:rPr lang="en-US" sz="2400" dirty="0">
                <a:latin typeface="Verdana" pitchFamily="34" charset="0"/>
              </a:rPr>
              <a:t> </a:t>
            </a:r>
            <a:r>
              <a:rPr lang="en-US" dirty="0"/>
              <a:t>PURSUIT </a:t>
            </a:r>
          </a:p>
          <a:p>
            <a:pPr>
              <a:spcBef>
                <a:spcPct val="50000"/>
              </a:spcBef>
              <a:buClr>
                <a:srgbClr val="003B76"/>
              </a:buClr>
              <a:buFont typeface="Wingdings" pitchFamily="2" charset="2"/>
              <a:buChar char="§"/>
            </a:pPr>
            <a:r>
              <a:rPr lang="en-US" dirty="0"/>
              <a:t>  Authority to pursue and engage:</a:t>
            </a:r>
          </a:p>
          <a:p>
            <a:pPr lvl="1">
              <a:spcBef>
                <a:spcPct val="50000"/>
              </a:spcBef>
              <a:buClr>
                <a:srgbClr val="003B76"/>
              </a:buClr>
              <a:buFont typeface="Wingdings" pitchFamily="2" charset="2"/>
              <a:buChar char="§"/>
            </a:pPr>
            <a:r>
              <a:rPr lang="en-US" dirty="0"/>
              <a:t> </a:t>
            </a:r>
            <a:r>
              <a:rPr lang="en-US" sz="1800" dirty="0"/>
              <a:t>Forces that have committed hostile acts </a:t>
            </a:r>
          </a:p>
          <a:p>
            <a:pPr lvl="1">
              <a:spcBef>
                <a:spcPct val="50000"/>
              </a:spcBef>
              <a:buClr>
                <a:srgbClr val="003B76"/>
              </a:buClr>
              <a:buFont typeface="Wingdings" pitchFamily="2" charset="2"/>
              <a:buChar char="§"/>
            </a:pPr>
            <a:r>
              <a:rPr lang="en-US" sz="1800" dirty="0"/>
              <a:t> Forces that have demonstrated hostile intent</a:t>
            </a:r>
          </a:p>
          <a:p>
            <a:pPr>
              <a:spcBef>
                <a:spcPct val="50000"/>
              </a:spcBef>
              <a:buClr>
                <a:srgbClr val="003B76"/>
              </a:buClr>
              <a:buFont typeface="Wingdings" pitchFamily="2" charset="2"/>
              <a:buNone/>
            </a:pPr>
            <a:r>
              <a:rPr lang="en-US" dirty="0"/>
              <a:t>	IF:</a:t>
            </a:r>
          </a:p>
          <a:p>
            <a:pPr lvl="1">
              <a:spcBef>
                <a:spcPct val="50000"/>
              </a:spcBef>
              <a:buClr>
                <a:srgbClr val="003B76"/>
              </a:buClr>
              <a:buFont typeface="Wingdings" pitchFamily="2" charset="2"/>
              <a:buChar char="§"/>
            </a:pPr>
            <a:r>
              <a:rPr lang="en-US" dirty="0"/>
              <a:t> </a:t>
            </a:r>
            <a:r>
              <a:rPr lang="en-US" sz="1800" dirty="0"/>
              <a:t>Those forces CONTINUE to commit hostile acts OR</a:t>
            </a:r>
          </a:p>
          <a:p>
            <a:pPr lvl="1">
              <a:spcBef>
                <a:spcPct val="50000"/>
              </a:spcBef>
              <a:buClr>
                <a:srgbClr val="003B76"/>
              </a:buClr>
              <a:buFont typeface="Wingdings" pitchFamily="2" charset="2"/>
              <a:buChar char="§"/>
            </a:pPr>
            <a:r>
              <a:rPr lang="en-US" sz="1800" dirty="0"/>
              <a:t> Demonstrate hostile intent</a:t>
            </a:r>
          </a:p>
        </p:txBody>
      </p:sp>
      <p:sp>
        <p:nvSpPr>
          <p:cNvPr id="21508" name="Text Box 6"/>
          <p:cNvSpPr txBox="1">
            <a:spLocks noChangeArrowheads="1"/>
          </p:cNvSpPr>
          <p:nvPr/>
        </p:nvSpPr>
        <p:spPr bwMode="auto">
          <a:xfrm>
            <a:off x="8153400" y="5943600"/>
            <a:ext cx="2209800" cy="457200"/>
          </a:xfrm>
          <a:prstGeom prst="rect">
            <a:avLst/>
          </a:prstGeom>
          <a:noFill/>
          <a:ln w="9525">
            <a:noFill/>
            <a:miter lim="800000"/>
            <a:headEnd/>
            <a:tailEnd/>
          </a:ln>
        </p:spPr>
        <p:txBody>
          <a:bodyPr>
            <a:spAutoFit/>
          </a:bodyPr>
          <a:lstStyle/>
          <a:p>
            <a:pPr>
              <a:spcBef>
                <a:spcPct val="50000"/>
              </a:spcBef>
            </a:pPr>
            <a:br>
              <a:rPr lang="en-US" sz="1200" dirty="0">
                <a:solidFill>
                  <a:schemeClr val="bg1"/>
                </a:solidFill>
                <a:latin typeface="Verdana" pitchFamily="34" charset="0"/>
              </a:rPr>
            </a:br>
            <a:endParaRPr lang="en-US" sz="1200" dirty="0">
              <a:solidFill>
                <a:schemeClr val="bg1"/>
              </a:solidFill>
              <a:latin typeface="Verdan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648" y="2895600"/>
            <a:ext cx="4304676" cy="287020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1889234" y="1905000"/>
            <a:ext cx="8763000" cy="5181600"/>
          </a:xfrm>
        </p:spPr>
        <p:txBody>
          <a:bodyPr/>
          <a:lstStyle/>
          <a:p>
            <a:r>
              <a:rPr lang="en-US" sz="2000" dirty="0"/>
              <a:t>The traditional role of EOF is to help determine the proportional application of force in self-defense situations.</a:t>
            </a:r>
            <a:endParaRPr lang="en-US" sz="2000" i="1" dirty="0"/>
          </a:p>
          <a:p>
            <a:endParaRPr lang="en-US" sz="1000" dirty="0"/>
          </a:p>
          <a:p>
            <a:r>
              <a:rPr lang="en-US" sz="2000" dirty="0"/>
              <a:t>EOF gives Soldiers tools to make decisions about how to de-escalate a situation while also providing them with the ability to defend themselves in the event of a hostile act or demonstrated hostile intent, when time and circumstances permit</a:t>
            </a:r>
          </a:p>
          <a:p>
            <a:pPr marL="0" indent="0">
              <a:buNone/>
            </a:pPr>
            <a:endParaRPr lang="en-US" sz="2000" dirty="0"/>
          </a:p>
          <a:p>
            <a:r>
              <a:rPr lang="en-US" sz="2000" dirty="0"/>
              <a:t>An example of EOF steps are “the five S’s”: (1) Shout, (2) Show,  (3) Shove, (4) Shoot (warning shot, if authorized), (5) Shoot (aimed shot)</a:t>
            </a:r>
            <a:endParaRPr lang="en-US" sz="1000" dirty="0"/>
          </a:p>
          <a:p>
            <a:pPr marL="0" indent="0">
              <a:buNone/>
            </a:pPr>
            <a:endParaRPr lang="en-US" sz="2000" dirty="0"/>
          </a:p>
          <a:p>
            <a:r>
              <a:rPr lang="en-US" sz="2000" dirty="0"/>
              <a:t>When time and circumstances permit, EOF steps are used to de-escalate the situation in order to diffuse, or eliminate, the threat without resorting to deadly force</a:t>
            </a:r>
          </a:p>
          <a:p>
            <a:endParaRPr lang="en-US" sz="2000" dirty="0"/>
          </a:p>
          <a:p>
            <a:pPr lvl="1"/>
            <a:endParaRPr lang="en-US" sz="2000" dirty="0"/>
          </a:p>
          <a:p>
            <a:pPr lvl="1"/>
            <a:endParaRPr lang="en-US" sz="2000" dirty="0"/>
          </a:p>
        </p:txBody>
      </p:sp>
      <p:sp>
        <p:nvSpPr>
          <p:cNvPr id="4" name="Rectangle 2"/>
          <p:cNvSpPr txBox="1">
            <a:spLocks noChangeArrowheads="1"/>
          </p:cNvSpPr>
          <p:nvPr/>
        </p:nvSpPr>
        <p:spPr bwMode="auto">
          <a:xfrm>
            <a:off x="1790700" y="762001"/>
            <a:ext cx="7962900" cy="530225"/>
          </a:xfrm>
          <a:prstGeom prst="rect">
            <a:avLst/>
          </a:prstGeom>
          <a:noFill/>
          <a:ln w="9525">
            <a:noFill/>
            <a:miter lim="800000"/>
            <a:headEnd/>
            <a:tailEnd/>
          </a:ln>
        </p:spPr>
        <p:txBody>
          <a:bodyPr anchor="ctr"/>
          <a:lstStyle/>
          <a:p>
            <a:pPr defTabSz="685800" eaLnBrk="1" hangingPunct="1">
              <a:lnSpc>
                <a:spcPct val="85000"/>
              </a:lnSpc>
              <a:defRPr/>
            </a:pPr>
            <a:r>
              <a:rPr lang="en-US" sz="4000" cap="all" dirty="0">
                <a:solidFill>
                  <a:schemeClr val="bg2"/>
                </a:solidFill>
                <a:latin typeface="+mj-lt"/>
                <a:ea typeface="+mj-ea"/>
                <a:cs typeface="+mj-cs"/>
              </a:rPr>
              <a:t>Escalation of Force and Self-Defense</a:t>
            </a:r>
          </a:p>
        </p:txBody>
      </p:sp>
    </p:spTree>
    <p:extLst>
      <p:ext uri="{BB962C8B-B14F-4D97-AF65-F5344CB8AC3E}">
        <p14:creationId xmlns:p14="http://schemas.microsoft.com/office/powerpoint/2010/main" val="3131897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52600" y="728664"/>
            <a:ext cx="7543800" cy="530225"/>
          </a:xfrm>
        </p:spPr>
        <p:txBody>
          <a:bodyPr>
            <a:noAutofit/>
          </a:bodyPr>
          <a:lstStyle/>
          <a:p>
            <a:pPr eaLnBrk="1" hangingPunct="1"/>
            <a:r>
              <a:rPr lang="en-US" sz="4000" dirty="0"/>
              <a:t>Escalation of Force and Mission Analysis</a:t>
            </a:r>
          </a:p>
        </p:txBody>
      </p:sp>
      <p:sp>
        <p:nvSpPr>
          <p:cNvPr id="24579" name="Text Box 3"/>
          <p:cNvSpPr txBox="1">
            <a:spLocks noChangeArrowheads="1"/>
          </p:cNvSpPr>
          <p:nvPr/>
        </p:nvSpPr>
        <p:spPr bwMode="auto">
          <a:xfrm>
            <a:off x="1905000" y="2057400"/>
            <a:ext cx="3810000" cy="4419600"/>
          </a:xfrm>
          <a:prstGeom prst="rect">
            <a:avLst/>
          </a:prstGeom>
          <a:noFill/>
          <a:ln w="9525">
            <a:noFill/>
            <a:miter lim="800000"/>
            <a:headEnd/>
            <a:tailEnd/>
          </a:ln>
        </p:spPr>
        <p:txBody>
          <a:bodyPr wrap="square">
            <a:spAutoFit/>
          </a:bodyPr>
          <a:lstStyle/>
          <a:p>
            <a:pPr>
              <a:spcBef>
                <a:spcPct val="50000"/>
              </a:spcBef>
              <a:buClr>
                <a:schemeClr val="tx1"/>
              </a:buClr>
            </a:pPr>
            <a:r>
              <a:rPr lang="en-US" sz="2400" dirty="0"/>
              <a:t>Escalation of Force </a:t>
            </a:r>
          </a:p>
          <a:p>
            <a:pPr lvl="1">
              <a:spcBef>
                <a:spcPct val="50000"/>
              </a:spcBef>
              <a:buClr>
                <a:schemeClr val="tx1"/>
              </a:buClr>
              <a:buFont typeface="Wingdings" pitchFamily="2" charset="2"/>
              <a:buChar char="§"/>
            </a:pPr>
            <a:r>
              <a:rPr lang="en-US" dirty="0"/>
              <a:t> EOF procedures are part of mission analysis.</a:t>
            </a:r>
          </a:p>
          <a:p>
            <a:pPr lvl="1">
              <a:spcBef>
                <a:spcPct val="50000"/>
              </a:spcBef>
              <a:buClr>
                <a:schemeClr val="tx1"/>
              </a:buClr>
              <a:buFont typeface="Wingdings" pitchFamily="2" charset="2"/>
              <a:buChar char="§"/>
            </a:pPr>
            <a:r>
              <a:rPr lang="en-US" dirty="0"/>
              <a:t> EOF procedures are NOT a step-by-step process, but a range of options.</a:t>
            </a:r>
          </a:p>
          <a:p>
            <a:pPr lvl="1">
              <a:spcBef>
                <a:spcPct val="50000"/>
              </a:spcBef>
              <a:buClr>
                <a:schemeClr val="tx1"/>
              </a:buClr>
              <a:buFont typeface="Wingdings" pitchFamily="2" charset="2"/>
              <a:buChar char="§"/>
            </a:pPr>
            <a:r>
              <a:rPr lang="en-US" dirty="0"/>
              <a:t> </a:t>
            </a:r>
            <a:r>
              <a:rPr lang="en-US" b="1" dirty="0"/>
              <a:t>EOF procedures DO NOT apply to </a:t>
            </a:r>
            <a:r>
              <a:rPr lang="en-US" b="1" u="sng" dirty="0"/>
              <a:t>Declared Hostile Forces</a:t>
            </a:r>
            <a:r>
              <a:rPr lang="en-US" b="1" dirty="0"/>
              <a:t>.</a:t>
            </a:r>
          </a:p>
          <a:p>
            <a:pPr lvl="1">
              <a:spcBef>
                <a:spcPct val="50000"/>
              </a:spcBef>
              <a:buClr>
                <a:schemeClr val="tx1"/>
              </a:buClr>
              <a:buFont typeface="Wingdings" pitchFamily="2" charset="2"/>
              <a:buChar char="§"/>
            </a:pPr>
            <a:r>
              <a:rPr lang="en-US" dirty="0"/>
              <a:t> EOF procedures ARE NOT a substitute for, but are a part of, ROE.</a:t>
            </a:r>
          </a:p>
        </p:txBody>
      </p:sp>
      <p:sp>
        <p:nvSpPr>
          <p:cNvPr id="24580" name="Text Box 5"/>
          <p:cNvSpPr txBox="1">
            <a:spLocks noChangeArrowheads="1"/>
          </p:cNvSpPr>
          <p:nvPr/>
        </p:nvSpPr>
        <p:spPr bwMode="auto">
          <a:xfrm>
            <a:off x="8153400" y="5943600"/>
            <a:ext cx="2209800" cy="457200"/>
          </a:xfrm>
          <a:prstGeom prst="rect">
            <a:avLst/>
          </a:prstGeom>
          <a:noFill/>
          <a:ln w="9525">
            <a:noFill/>
            <a:miter lim="800000"/>
            <a:headEnd/>
            <a:tailEnd/>
          </a:ln>
        </p:spPr>
        <p:txBody>
          <a:bodyPr>
            <a:spAutoFit/>
          </a:bodyPr>
          <a:lstStyle/>
          <a:p>
            <a:pPr>
              <a:spcBef>
                <a:spcPct val="50000"/>
              </a:spcBef>
            </a:pPr>
            <a:br>
              <a:rPr lang="en-US" sz="1200" dirty="0">
                <a:solidFill>
                  <a:schemeClr val="bg1"/>
                </a:solidFill>
                <a:latin typeface="Verdana" pitchFamily="34" charset="0"/>
              </a:rPr>
            </a:br>
            <a:endParaRPr lang="en-US" sz="1200" dirty="0">
              <a:solidFill>
                <a:schemeClr val="bg1"/>
              </a:solidFill>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904" y="3314700"/>
            <a:ext cx="4354285" cy="190500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42090" y="443268"/>
            <a:ext cx="7772400" cy="1139825"/>
          </a:xfrm>
        </p:spPr>
        <p:txBody>
          <a:bodyPr>
            <a:normAutofit/>
          </a:bodyPr>
          <a:lstStyle/>
          <a:p>
            <a:pPr eaLnBrk="1" hangingPunct="1"/>
            <a:r>
              <a:rPr lang="en-US" sz="4000" dirty="0"/>
              <a:t>Mission-Specific ROE </a:t>
            </a:r>
          </a:p>
        </p:txBody>
      </p:sp>
      <p:sp>
        <p:nvSpPr>
          <p:cNvPr id="25603" name="Text Box 3"/>
          <p:cNvSpPr txBox="1">
            <a:spLocks noChangeArrowheads="1"/>
          </p:cNvSpPr>
          <p:nvPr/>
        </p:nvSpPr>
        <p:spPr bwMode="auto">
          <a:xfrm>
            <a:off x="1752600" y="1223964"/>
            <a:ext cx="8382000" cy="1877437"/>
          </a:xfrm>
          <a:prstGeom prst="rect">
            <a:avLst/>
          </a:prstGeom>
          <a:noFill/>
          <a:ln w="9525">
            <a:noFill/>
            <a:miter lim="800000"/>
            <a:headEnd/>
            <a:tailEnd/>
          </a:ln>
        </p:spPr>
        <p:txBody>
          <a:bodyPr>
            <a:spAutoFit/>
          </a:bodyPr>
          <a:lstStyle/>
          <a:p>
            <a:pPr>
              <a:spcBef>
                <a:spcPct val="50000"/>
              </a:spcBef>
              <a:buFont typeface="Wingdings" pitchFamily="2" charset="2"/>
              <a:buNone/>
            </a:pPr>
            <a:endParaRPr lang="en-US" dirty="0">
              <a:latin typeface="Verdana" pitchFamily="34" charset="0"/>
            </a:endParaRPr>
          </a:p>
          <a:p>
            <a:pPr lvl="1">
              <a:spcBef>
                <a:spcPct val="50000"/>
              </a:spcBef>
              <a:buFont typeface="Wingdings" pitchFamily="2" charset="2"/>
              <a:buChar char="§"/>
            </a:pPr>
            <a:endParaRPr lang="en-US" dirty="0">
              <a:latin typeface="Verdana" pitchFamily="34" charset="0"/>
            </a:endParaRPr>
          </a:p>
          <a:p>
            <a:pPr>
              <a:spcBef>
                <a:spcPct val="50000"/>
              </a:spcBef>
              <a:buFont typeface="Wingdings" pitchFamily="2" charset="2"/>
              <a:buNone/>
            </a:pPr>
            <a:endParaRPr lang="en-US" sz="2400" dirty="0">
              <a:latin typeface="Verdana" pitchFamily="34" charset="0"/>
            </a:endParaRPr>
          </a:p>
          <a:p>
            <a:pPr lvl="1">
              <a:spcBef>
                <a:spcPct val="50000"/>
              </a:spcBef>
              <a:buFont typeface="Wingdings" pitchFamily="2" charset="2"/>
              <a:buChar char="§"/>
            </a:pPr>
            <a:endParaRPr lang="en-US" dirty="0">
              <a:latin typeface="Verdana" pitchFamily="34" charset="0"/>
            </a:endParaRPr>
          </a:p>
        </p:txBody>
      </p:sp>
      <p:sp>
        <p:nvSpPr>
          <p:cNvPr id="25604" name="Text Box 6"/>
          <p:cNvSpPr txBox="1">
            <a:spLocks noChangeArrowheads="1"/>
          </p:cNvSpPr>
          <p:nvPr/>
        </p:nvSpPr>
        <p:spPr bwMode="auto">
          <a:xfrm>
            <a:off x="1810407" y="1942221"/>
            <a:ext cx="8229600" cy="4542782"/>
          </a:xfrm>
          <a:prstGeom prst="rect">
            <a:avLst/>
          </a:prstGeom>
          <a:noFill/>
          <a:ln w="9525">
            <a:noFill/>
            <a:miter lim="800000"/>
            <a:headEnd/>
            <a:tailEnd/>
          </a:ln>
        </p:spPr>
        <p:txBody>
          <a:bodyPr>
            <a:spAutoFit/>
          </a:bodyPr>
          <a:lstStyle/>
          <a:p>
            <a:pPr marL="342900" indent="-342900">
              <a:lnSpc>
                <a:spcPct val="90000"/>
              </a:lnSpc>
              <a:spcBef>
                <a:spcPct val="50000"/>
              </a:spcBef>
              <a:buClr>
                <a:schemeClr val="tx1"/>
              </a:buClr>
              <a:buFont typeface="Wingdings" panose="05000000000000000000" pitchFamily="2" charset="2"/>
              <a:buChar char="§"/>
            </a:pPr>
            <a:r>
              <a:rPr lang="en-US" sz="2400" dirty="0">
                <a:latin typeface="Verdana" pitchFamily="34" charset="0"/>
              </a:rPr>
              <a:t> </a:t>
            </a:r>
            <a:r>
              <a:rPr lang="en-US" sz="2400" u="sng" dirty="0"/>
              <a:t>Supplemental measures</a:t>
            </a:r>
            <a:r>
              <a:rPr lang="en-US" sz="2400" dirty="0"/>
              <a:t> allow commanders to tailor ROE for mission accomplishment </a:t>
            </a:r>
          </a:p>
          <a:p>
            <a:pPr marL="342900" indent="-342900">
              <a:lnSpc>
                <a:spcPct val="90000"/>
              </a:lnSpc>
              <a:spcBef>
                <a:spcPct val="50000"/>
              </a:spcBef>
              <a:buClr>
                <a:schemeClr val="tx1"/>
              </a:buClr>
              <a:buFont typeface="Wingdings" panose="05000000000000000000" pitchFamily="2" charset="2"/>
              <a:buChar char="§"/>
            </a:pPr>
            <a:endParaRPr lang="en-US" sz="2400" dirty="0"/>
          </a:p>
          <a:p>
            <a:pPr marL="342900" indent="-342900">
              <a:lnSpc>
                <a:spcPct val="90000"/>
              </a:lnSpc>
              <a:spcBef>
                <a:spcPct val="50000"/>
              </a:spcBef>
              <a:buClr>
                <a:schemeClr val="tx1"/>
              </a:buClr>
              <a:buFont typeface="Wingdings" panose="05000000000000000000" pitchFamily="2" charset="2"/>
              <a:buChar char="§"/>
            </a:pPr>
            <a:r>
              <a:rPr lang="en-US" sz="2400" dirty="0"/>
              <a:t> Two Types of Supplemental Measures:</a:t>
            </a:r>
          </a:p>
          <a:p>
            <a:pPr marL="458788" lvl="1" indent="-342900">
              <a:lnSpc>
                <a:spcPct val="90000"/>
              </a:lnSpc>
              <a:spcBef>
                <a:spcPct val="50000"/>
              </a:spcBef>
              <a:buClr>
                <a:schemeClr val="tx1"/>
              </a:buClr>
              <a:buFont typeface="Wingdings" panose="05000000000000000000" pitchFamily="2" charset="2"/>
              <a:buChar char="§"/>
            </a:pPr>
            <a:r>
              <a:rPr lang="en-US" dirty="0"/>
              <a:t> (1) Those that require SECDEF or COCOM approval </a:t>
            </a:r>
          </a:p>
          <a:p>
            <a:pPr marL="458788" lvl="1" indent="-342900">
              <a:lnSpc>
                <a:spcPct val="90000"/>
              </a:lnSpc>
              <a:spcBef>
                <a:spcPct val="50000"/>
              </a:spcBef>
              <a:buClr>
                <a:schemeClr val="tx1"/>
              </a:buClr>
              <a:buFont typeface="Wingdings" panose="05000000000000000000" pitchFamily="2" charset="2"/>
              <a:buChar char="§"/>
            </a:pPr>
            <a:r>
              <a:rPr lang="en-US" dirty="0"/>
              <a:t> (2) Those that allow commanders to place LIMITS on the use of force</a:t>
            </a:r>
          </a:p>
          <a:p>
            <a:pPr marL="800100" lvl="1" indent="-342900">
              <a:lnSpc>
                <a:spcPct val="90000"/>
              </a:lnSpc>
              <a:spcBef>
                <a:spcPct val="50000"/>
              </a:spcBef>
              <a:buClr>
                <a:schemeClr val="tx1"/>
              </a:buClr>
              <a:buFont typeface="Wingdings" panose="05000000000000000000" pitchFamily="2" charset="2"/>
              <a:buChar char="§"/>
            </a:pPr>
            <a:endParaRPr lang="en-US" dirty="0"/>
          </a:p>
          <a:p>
            <a:pPr marL="342900" indent="-342900">
              <a:lnSpc>
                <a:spcPct val="90000"/>
              </a:lnSpc>
              <a:spcBef>
                <a:spcPct val="50000"/>
              </a:spcBef>
              <a:buClr>
                <a:schemeClr val="tx1"/>
              </a:buClr>
              <a:buFont typeface="Wingdings" panose="05000000000000000000" pitchFamily="2" charset="2"/>
              <a:buChar char="§"/>
            </a:pPr>
            <a:r>
              <a:rPr lang="en-US" sz="2400" dirty="0"/>
              <a:t> Unless specifically </a:t>
            </a:r>
            <a:r>
              <a:rPr lang="en-US" sz="2400" b="1" dirty="0"/>
              <a:t>RESTRICTED</a:t>
            </a:r>
            <a:r>
              <a:rPr lang="en-US" sz="2400" dirty="0"/>
              <a:t> by the LOW or ROE, commanders may use ANY weapon or tactic for mission accomplishment</a:t>
            </a:r>
            <a:r>
              <a:rPr lang="en-US" sz="2400" dirty="0">
                <a:latin typeface="Verdana" pitchFamily="34" charset="0"/>
              </a:rPr>
              <a:t> </a:t>
            </a:r>
            <a:endParaRPr lang="en-US" dirty="0">
              <a:latin typeface="Verdana"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28952" y="561183"/>
            <a:ext cx="7391400" cy="758825"/>
          </a:xfrm>
        </p:spPr>
        <p:txBody>
          <a:bodyPr>
            <a:normAutofit/>
          </a:bodyPr>
          <a:lstStyle/>
          <a:p>
            <a:pPr eaLnBrk="1" hangingPunct="1"/>
            <a:r>
              <a:rPr lang="en-US" sz="4000" dirty="0"/>
              <a:t>Mission-Specific ROE </a:t>
            </a:r>
          </a:p>
        </p:txBody>
      </p:sp>
      <p:sp>
        <p:nvSpPr>
          <p:cNvPr id="26627" name="Text Box 3"/>
          <p:cNvSpPr txBox="1">
            <a:spLocks noChangeArrowheads="1"/>
          </p:cNvSpPr>
          <p:nvPr/>
        </p:nvSpPr>
        <p:spPr bwMode="auto">
          <a:xfrm>
            <a:off x="1752600" y="1341439"/>
            <a:ext cx="8382000" cy="1877437"/>
          </a:xfrm>
          <a:prstGeom prst="rect">
            <a:avLst/>
          </a:prstGeom>
          <a:noFill/>
          <a:ln w="9525">
            <a:noFill/>
            <a:miter lim="800000"/>
            <a:headEnd/>
            <a:tailEnd/>
          </a:ln>
        </p:spPr>
        <p:txBody>
          <a:bodyPr>
            <a:spAutoFit/>
          </a:bodyPr>
          <a:lstStyle/>
          <a:p>
            <a:pPr>
              <a:spcBef>
                <a:spcPct val="50000"/>
              </a:spcBef>
              <a:buFont typeface="Wingdings" pitchFamily="2" charset="2"/>
              <a:buNone/>
            </a:pPr>
            <a:endParaRPr lang="en-US" dirty="0">
              <a:latin typeface="Verdana" pitchFamily="34" charset="0"/>
            </a:endParaRPr>
          </a:p>
          <a:p>
            <a:pPr lvl="1">
              <a:spcBef>
                <a:spcPct val="50000"/>
              </a:spcBef>
              <a:buFont typeface="Wingdings" pitchFamily="2" charset="2"/>
              <a:buChar char="§"/>
            </a:pPr>
            <a:endParaRPr lang="en-US" dirty="0">
              <a:latin typeface="Verdana" pitchFamily="34" charset="0"/>
            </a:endParaRPr>
          </a:p>
          <a:p>
            <a:pPr>
              <a:spcBef>
                <a:spcPct val="50000"/>
              </a:spcBef>
              <a:buFont typeface="Wingdings" pitchFamily="2" charset="2"/>
              <a:buNone/>
            </a:pPr>
            <a:endParaRPr lang="en-US" sz="2400" dirty="0">
              <a:latin typeface="Verdana" pitchFamily="34" charset="0"/>
            </a:endParaRPr>
          </a:p>
          <a:p>
            <a:pPr lvl="1">
              <a:spcBef>
                <a:spcPct val="50000"/>
              </a:spcBef>
              <a:buFont typeface="Wingdings" pitchFamily="2" charset="2"/>
              <a:buChar char="§"/>
            </a:pPr>
            <a:endParaRPr lang="en-US" dirty="0">
              <a:latin typeface="Verdana" pitchFamily="34" charset="0"/>
            </a:endParaRPr>
          </a:p>
        </p:txBody>
      </p:sp>
      <p:sp>
        <p:nvSpPr>
          <p:cNvPr id="26628" name="Text Box 4"/>
          <p:cNvSpPr txBox="1">
            <a:spLocks noChangeArrowheads="1"/>
          </p:cNvSpPr>
          <p:nvPr/>
        </p:nvSpPr>
        <p:spPr bwMode="auto">
          <a:xfrm>
            <a:off x="2019300" y="2057400"/>
            <a:ext cx="8382000" cy="4542782"/>
          </a:xfrm>
          <a:prstGeom prst="rect">
            <a:avLst/>
          </a:prstGeom>
          <a:noFill/>
          <a:ln w="9525">
            <a:noFill/>
            <a:miter lim="800000"/>
            <a:headEnd/>
            <a:tailEnd/>
          </a:ln>
        </p:spPr>
        <p:txBody>
          <a:bodyPr>
            <a:spAutoFit/>
          </a:bodyPr>
          <a:lstStyle/>
          <a:p>
            <a:pPr marL="342900" indent="-342900">
              <a:lnSpc>
                <a:spcPct val="90000"/>
              </a:lnSpc>
              <a:spcBef>
                <a:spcPct val="50000"/>
              </a:spcBef>
              <a:buClr>
                <a:schemeClr val="tx1"/>
              </a:buClr>
              <a:buFont typeface="Wingdings" panose="05000000000000000000" pitchFamily="2" charset="2"/>
              <a:buChar char="§"/>
            </a:pPr>
            <a:r>
              <a:rPr lang="en-US" sz="2400" dirty="0">
                <a:latin typeface="Verdana" pitchFamily="34" charset="0"/>
              </a:rPr>
              <a:t> </a:t>
            </a:r>
            <a:r>
              <a:rPr lang="en-US" sz="2400" dirty="0"/>
              <a:t>Commanders CAN use supplemental measures to place limits on the use of force </a:t>
            </a:r>
          </a:p>
          <a:p>
            <a:pPr marL="342900" indent="-342900">
              <a:lnSpc>
                <a:spcPct val="90000"/>
              </a:lnSpc>
              <a:spcBef>
                <a:spcPct val="50000"/>
              </a:spcBef>
              <a:buClr>
                <a:schemeClr val="tx1"/>
              </a:buClr>
              <a:buFont typeface="Wingdings" panose="05000000000000000000" pitchFamily="2" charset="2"/>
              <a:buChar char="§"/>
            </a:pPr>
            <a:endParaRPr lang="en-US" sz="2400" dirty="0"/>
          </a:p>
          <a:p>
            <a:pPr marL="342900" indent="-342900">
              <a:lnSpc>
                <a:spcPct val="90000"/>
              </a:lnSpc>
              <a:spcBef>
                <a:spcPct val="50000"/>
              </a:spcBef>
              <a:buClr>
                <a:schemeClr val="tx1"/>
              </a:buClr>
              <a:buFont typeface="Wingdings" panose="05000000000000000000" pitchFamily="2" charset="2"/>
              <a:buChar char="§"/>
            </a:pPr>
            <a:r>
              <a:rPr lang="en-US" sz="2400" dirty="0"/>
              <a:t> May be used by Commanders to LIMIT an INDIVIDUAL’s exercise of self-defense</a:t>
            </a:r>
          </a:p>
          <a:p>
            <a:pPr marL="800100" lvl="1" indent="-342900">
              <a:lnSpc>
                <a:spcPct val="90000"/>
              </a:lnSpc>
              <a:spcBef>
                <a:spcPct val="50000"/>
              </a:spcBef>
              <a:buClr>
                <a:schemeClr val="tx1"/>
              </a:buClr>
              <a:buFont typeface="Wingdings" panose="05000000000000000000" pitchFamily="2" charset="2"/>
              <a:buChar char="§"/>
            </a:pPr>
            <a:r>
              <a:rPr lang="en-US" dirty="0"/>
              <a:t> In the context of exercising right &amp; obligation of UNIT self-defense</a:t>
            </a:r>
          </a:p>
          <a:p>
            <a:pPr marL="800100" lvl="1" indent="-342900">
              <a:lnSpc>
                <a:spcPct val="90000"/>
              </a:lnSpc>
              <a:spcBef>
                <a:spcPct val="50000"/>
              </a:spcBef>
              <a:buClr>
                <a:schemeClr val="tx1"/>
              </a:buClr>
              <a:buFont typeface="Wingdings" panose="05000000000000000000" pitchFamily="2" charset="2"/>
              <a:buChar char="§"/>
            </a:pPr>
            <a:endParaRPr lang="en-US" dirty="0"/>
          </a:p>
          <a:p>
            <a:pPr marL="342900" indent="-342900">
              <a:lnSpc>
                <a:spcPct val="90000"/>
              </a:lnSpc>
              <a:spcBef>
                <a:spcPct val="50000"/>
              </a:spcBef>
              <a:buClr>
                <a:schemeClr val="tx1"/>
              </a:buClr>
              <a:buFont typeface="Wingdings" panose="05000000000000000000" pitchFamily="2" charset="2"/>
              <a:buChar char="§"/>
            </a:pPr>
            <a:r>
              <a:rPr lang="en-US" sz="2400" dirty="0"/>
              <a:t> May be used by Commanders to RESTRICT approved ROE</a:t>
            </a:r>
          </a:p>
          <a:p>
            <a:pPr marL="800100" lvl="1" indent="-342900">
              <a:lnSpc>
                <a:spcPct val="90000"/>
              </a:lnSpc>
              <a:spcBef>
                <a:spcPct val="50000"/>
              </a:spcBef>
              <a:buClr>
                <a:schemeClr val="tx1"/>
              </a:buClr>
              <a:buFont typeface="Wingdings" panose="05000000000000000000" pitchFamily="2" charset="2"/>
              <a:buChar char="§"/>
            </a:pPr>
            <a:r>
              <a:rPr lang="en-US" dirty="0"/>
              <a:t> </a:t>
            </a:r>
            <a:r>
              <a:rPr lang="en-US" b="1" dirty="0"/>
              <a:t>Requires notification to SECDEF and CJCS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76400" y="533400"/>
            <a:ext cx="8305800" cy="1143000"/>
          </a:xfrm>
          <a:noFill/>
        </p:spPr>
        <p:txBody>
          <a:bodyPr>
            <a:normAutofit/>
          </a:bodyPr>
          <a:lstStyle/>
          <a:p>
            <a:r>
              <a:rPr lang="en-US" sz="4000" dirty="0"/>
              <a:t>ROE Training Methodology</a:t>
            </a:r>
          </a:p>
        </p:txBody>
      </p:sp>
      <p:sp>
        <p:nvSpPr>
          <p:cNvPr id="30723" name="Rectangle 3"/>
          <p:cNvSpPr>
            <a:spLocks noGrp="1" noChangeArrowheads="1"/>
          </p:cNvSpPr>
          <p:nvPr>
            <p:ph idx="1"/>
          </p:nvPr>
        </p:nvSpPr>
        <p:spPr>
          <a:xfrm>
            <a:off x="2019300" y="2209800"/>
            <a:ext cx="8153400" cy="4419600"/>
          </a:xfrm>
          <a:noFill/>
        </p:spPr>
        <p:txBody>
          <a:bodyPr/>
          <a:lstStyle/>
          <a:p>
            <a:pPr eaLnBrk="1" hangingPunct="1">
              <a:lnSpc>
                <a:spcPct val="90000"/>
              </a:lnSpc>
              <a:buFont typeface="Wingdings" panose="05000000000000000000" pitchFamily="2" charset="2"/>
              <a:buChar char="§"/>
            </a:pPr>
            <a:r>
              <a:rPr lang="en-US" sz="2400" u="sng" dirty="0"/>
              <a:t>CRAWL</a:t>
            </a:r>
            <a:r>
              <a:rPr lang="en-US" sz="2400" dirty="0"/>
              <a:t>: JA Briefing </a:t>
            </a:r>
          </a:p>
          <a:p>
            <a:pPr eaLnBrk="1" hangingPunct="1">
              <a:lnSpc>
                <a:spcPct val="90000"/>
              </a:lnSpc>
              <a:buFont typeface="Wingdings" panose="05000000000000000000" pitchFamily="2" charset="2"/>
              <a:buChar char="§"/>
            </a:pPr>
            <a:endParaRPr lang="en-US" sz="2400" dirty="0"/>
          </a:p>
          <a:p>
            <a:pPr eaLnBrk="1" hangingPunct="1">
              <a:lnSpc>
                <a:spcPct val="90000"/>
              </a:lnSpc>
              <a:buFont typeface="Wingdings" panose="05000000000000000000" pitchFamily="2" charset="2"/>
              <a:buChar char="§"/>
            </a:pPr>
            <a:r>
              <a:rPr lang="en-US" sz="2400" u="sng" dirty="0"/>
              <a:t>WALK</a:t>
            </a:r>
            <a:r>
              <a:rPr lang="en-US" sz="2400" dirty="0"/>
              <a:t>: Vignette unit training by Chain of Command and/or JA</a:t>
            </a:r>
          </a:p>
          <a:p>
            <a:pPr marL="0" indent="0">
              <a:buNone/>
            </a:pPr>
            <a:endParaRPr lang="en-US" sz="2400" dirty="0"/>
          </a:p>
          <a:p>
            <a:pPr eaLnBrk="1" hangingPunct="1">
              <a:lnSpc>
                <a:spcPct val="90000"/>
              </a:lnSpc>
              <a:buFont typeface="Wingdings" panose="05000000000000000000" pitchFamily="2" charset="2"/>
              <a:buChar char="§"/>
            </a:pPr>
            <a:r>
              <a:rPr lang="en-US" sz="2400" u="sng" dirty="0"/>
              <a:t>RUN</a:t>
            </a:r>
            <a:r>
              <a:rPr lang="en-US" sz="2400" dirty="0"/>
              <a:t>: ROE integrated  into STX/unit training</a:t>
            </a:r>
          </a:p>
          <a:p>
            <a:pPr eaLnBrk="1" hangingPunct="1">
              <a:lnSpc>
                <a:spcPct val="90000"/>
              </a:lnSpc>
              <a:buFont typeface="Wingdings" panose="05000000000000000000" pitchFamily="2" charset="2"/>
              <a:buChar char="§"/>
            </a:pPr>
            <a:endParaRPr lang="en-US" sz="2400" dirty="0"/>
          </a:p>
          <a:p>
            <a:pPr eaLnBrk="1" hangingPunct="1">
              <a:lnSpc>
                <a:spcPct val="90000"/>
              </a:lnSpc>
              <a:buFont typeface="Wingdings" panose="05000000000000000000" pitchFamily="2" charset="2"/>
              <a:buChar char="§"/>
            </a:pPr>
            <a:r>
              <a:rPr lang="en-US" sz="2400" b="1" i="1" dirty="0"/>
              <a:t>Training = Confidence</a:t>
            </a:r>
          </a:p>
        </p:txBody>
      </p:sp>
      <p:sp>
        <p:nvSpPr>
          <p:cNvPr id="30725" name="AutoShape 9" descr="Follow Me!"/>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US" dirty="0">
              <a:solidFill>
                <a:srgbClr val="000000"/>
              </a:solidFill>
            </a:endParaRPr>
          </a:p>
        </p:txBody>
      </p:sp>
      <p:sp>
        <p:nvSpPr>
          <p:cNvPr id="30726" name="AutoShape 11" descr="Follow Me!"/>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US" dirty="0">
              <a:solidFill>
                <a:srgbClr val="000000"/>
              </a:solidFill>
            </a:endParaRPr>
          </a:p>
        </p:txBody>
      </p:sp>
    </p:spTree>
    <p:extLst>
      <p:ext uri="{BB962C8B-B14F-4D97-AF65-F5344CB8AC3E}">
        <p14:creationId xmlns:p14="http://schemas.microsoft.com/office/powerpoint/2010/main" val="33847258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28800" y="838201"/>
            <a:ext cx="8229600" cy="530225"/>
          </a:xfrm>
        </p:spPr>
        <p:txBody>
          <a:bodyPr>
            <a:noAutofit/>
          </a:bodyPr>
          <a:lstStyle/>
          <a:p>
            <a:pPr eaLnBrk="1" hangingPunct="1"/>
            <a:r>
              <a:rPr lang="en-US" sz="4000" dirty="0"/>
              <a:t>Summary</a:t>
            </a:r>
          </a:p>
        </p:txBody>
      </p:sp>
      <p:sp>
        <p:nvSpPr>
          <p:cNvPr id="27651" name="Rectangle 3"/>
          <p:cNvSpPr>
            <a:spLocks noGrp="1" noChangeArrowheads="1"/>
          </p:cNvSpPr>
          <p:nvPr>
            <p:ph idx="1"/>
          </p:nvPr>
        </p:nvSpPr>
        <p:spPr>
          <a:xfrm>
            <a:off x="2088931" y="1918138"/>
            <a:ext cx="8153400" cy="4953000"/>
          </a:xfrm>
        </p:spPr>
        <p:txBody>
          <a:bodyPr>
            <a:normAutofit lnSpcReduction="10000"/>
          </a:bodyPr>
          <a:lstStyle/>
          <a:p>
            <a:pPr marL="0" indent="0">
              <a:spcAft>
                <a:spcPct val="20000"/>
              </a:spcAft>
              <a:buNone/>
            </a:pPr>
            <a:r>
              <a:rPr lang="en-US" sz="2000" dirty="0"/>
              <a:t>Knowing the SROE is VITAL to readiness &amp; mission accomplishment</a:t>
            </a:r>
          </a:p>
          <a:p>
            <a:pPr lvl="1" eaLnBrk="1" hangingPunct="1">
              <a:spcAft>
                <a:spcPct val="20000"/>
              </a:spcAft>
              <a:buFont typeface="Wingdings" pitchFamily="2" charset="2"/>
              <a:buChar char="§"/>
            </a:pPr>
            <a:r>
              <a:rPr lang="en-US" sz="1800" dirty="0"/>
              <a:t>Know WHAT, WHEN, WHERE, and HOW to use force</a:t>
            </a:r>
          </a:p>
          <a:p>
            <a:pPr lvl="1" eaLnBrk="1" hangingPunct="1">
              <a:spcAft>
                <a:spcPct val="20000"/>
              </a:spcAft>
              <a:buFont typeface="Wingdings" pitchFamily="2" charset="2"/>
              <a:buChar char="§"/>
            </a:pPr>
            <a:r>
              <a:rPr lang="en-US" sz="1800" dirty="0"/>
              <a:t>The SROE Framework</a:t>
            </a:r>
          </a:p>
          <a:p>
            <a:pPr lvl="1" eaLnBrk="1" hangingPunct="1">
              <a:spcAft>
                <a:spcPct val="20000"/>
              </a:spcAft>
              <a:buFont typeface="Wingdings" pitchFamily="2" charset="2"/>
              <a:buChar char="§"/>
            </a:pPr>
            <a:r>
              <a:rPr lang="en-US" sz="1800" dirty="0"/>
              <a:t>Training = Confidence</a:t>
            </a:r>
          </a:p>
          <a:p>
            <a:pPr marL="0" indent="0">
              <a:spcAft>
                <a:spcPct val="20000"/>
              </a:spcAft>
              <a:buNone/>
            </a:pPr>
            <a:r>
              <a:rPr lang="en-US" sz="2000" dirty="0"/>
              <a:t>Every Soldier must understand their right to self-defense, subject to the commander’s guidance, the applicable ROE, and the restrictions issued by the appropriate authorities and </a:t>
            </a:r>
            <a:r>
              <a:rPr lang="en-US" sz="2000" u="sng" dirty="0"/>
              <a:t>be prepared to receive theater and mission specific ROE</a:t>
            </a:r>
          </a:p>
          <a:p>
            <a:pPr lvl="1" eaLnBrk="1" hangingPunct="1">
              <a:spcAft>
                <a:spcPct val="20000"/>
              </a:spcAft>
              <a:buFont typeface="Wingdings" pitchFamily="2" charset="2"/>
              <a:buChar char="§"/>
            </a:pPr>
            <a:r>
              <a:rPr lang="en-US" sz="1800" dirty="0"/>
              <a:t>Hostile Act, Hostile Intent &amp; Declared Hostile Forces</a:t>
            </a:r>
          </a:p>
          <a:p>
            <a:pPr lvl="1" eaLnBrk="1" hangingPunct="1">
              <a:spcAft>
                <a:spcPct val="20000"/>
              </a:spcAft>
              <a:buFont typeface="Wingdings" pitchFamily="2" charset="2"/>
              <a:buChar char="§"/>
            </a:pPr>
            <a:r>
              <a:rPr lang="en-US" sz="1800" dirty="0"/>
              <a:t>Principles of Self-Defense</a:t>
            </a:r>
          </a:p>
          <a:p>
            <a:pPr lvl="1" eaLnBrk="1" hangingPunct="1">
              <a:spcAft>
                <a:spcPct val="20000"/>
              </a:spcAft>
              <a:buFont typeface="Wingdings" pitchFamily="2" charset="2"/>
              <a:buChar char="§"/>
            </a:pPr>
            <a:r>
              <a:rPr lang="en-US" sz="1800" dirty="0"/>
              <a:t>Principles of Escalation of Force</a:t>
            </a:r>
          </a:p>
          <a:p>
            <a:pPr marL="0" indent="0">
              <a:spcAft>
                <a:spcPct val="20000"/>
              </a:spcAft>
              <a:buNone/>
            </a:pPr>
            <a:r>
              <a:rPr lang="en-US" sz="2000" dirty="0"/>
              <a:t>SROE are FUNDAMENTALLY PERMISSIVE in nature</a:t>
            </a:r>
          </a:p>
          <a:p>
            <a:pPr lvl="1" eaLnBrk="1" hangingPunct="1">
              <a:buFont typeface="Wingdings" pitchFamily="2" charset="2"/>
              <a:buChar char="§"/>
            </a:pPr>
            <a:r>
              <a:rPr lang="en-US" sz="1800" dirty="0"/>
              <a:t>Unless specifically </a:t>
            </a:r>
            <a:r>
              <a:rPr lang="en-US" sz="1800" b="1" dirty="0"/>
              <a:t>RESTRICTED</a:t>
            </a:r>
            <a:r>
              <a:rPr lang="en-US" sz="1800" dirty="0"/>
              <a:t> by the LOW or ROE, commanders may use ANY weapon or tactic for mission accomplishment</a:t>
            </a:r>
          </a:p>
          <a:p>
            <a:pPr lvl="1" eaLnBrk="1" hangingPunct="1">
              <a:spcAft>
                <a:spcPct val="20000"/>
              </a:spcAft>
              <a:buFont typeface="Wingdings" pitchFamily="2" charset="2"/>
              <a:buChar char="§"/>
            </a:pPr>
            <a:r>
              <a:rPr lang="en-US" sz="1800" dirty="0"/>
              <a:t>Mission Specific ROE</a:t>
            </a:r>
          </a:p>
          <a:p>
            <a:pPr lvl="1" eaLnBrk="1" hangingPunct="1">
              <a:lnSpc>
                <a:spcPct val="80000"/>
              </a:lnSpc>
              <a:spcAft>
                <a:spcPct val="20000"/>
              </a:spcAft>
              <a:buFontTx/>
              <a:buNone/>
            </a:pP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76400" y="396599"/>
            <a:ext cx="6324600" cy="1447800"/>
          </a:xfrm>
          <a:noFill/>
        </p:spPr>
        <p:txBody>
          <a:bodyPr vert="horz" lIns="90488" tIns="44450" rIns="90488" bIns="44450" rtlCol="0" anchor="ctr">
            <a:normAutofit/>
          </a:bodyPr>
          <a:lstStyle/>
          <a:p>
            <a:pPr eaLnBrk="1" hangingPunct="1"/>
            <a:r>
              <a:rPr lang="en-US" sz="4000" dirty="0"/>
              <a:t>Early American ROE</a:t>
            </a:r>
          </a:p>
        </p:txBody>
      </p:sp>
      <p:sp>
        <p:nvSpPr>
          <p:cNvPr id="3075" name="Text Box 3"/>
          <p:cNvSpPr txBox="1">
            <a:spLocks noChangeArrowheads="1"/>
          </p:cNvSpPr>
          <p:nvPr/>
        </p:nvSpPr>
        <p:spPr bwMode="auto">
          <a:xfrm>
            <a:off x="6553201" y="2133600"/>
            <a:ext cx="3855209" cy="1938992"/>
          </a:xfrm>
          <a:prstGeom prst="rect">
            <a:avLst/>
          </a:prstGeom>
          <a:noFill/>
          <a:ln w="12700">
            <a:noFill/>
            <a:miter lim="800000"/>
            <a:headEnd/>
            <a:tailEnd/>
          </a:ln>
        </p:spPr>
        <p:txBody>
          <a:bodyPr wrap="square">
            <a:spAutoFit/>
          </a:bodyPr>
          <a:lstStyle/>
          <a:p>
            <a:r>
              <a:rPr lang="en-US" sz="2400" b="1" dirty="0"/>
              <a:t>“Stand your ground men.  Don’t fire unless fired upon; but if they mean to have a war, let it begin here.”</a:t>
            </a:r>
          </a:p>
        </p:txBody>
      </p:sp>
      <p:sp>
        <p:nvSpPr>
          <p:cNvPr id="3076" name="Text Box 4"/>
          <p:cNvSpPr txBox="1">
            <a:spLocks noChangeArrowheads="1"/>
          </p:cNvSpPr>
          <p:nvPr/>
        </p:nvSpPr>
        <p:spPr bwMode="auto">
          <a:xfrm>
            <a:off x="7315200" y="4267201"/>
            <a:ext cx="2678938" cy="1015663"/>
          </a:xfrm>
          <a:prstGeom prst="rect">
            <a:avLst/>
          </a:prstGeom>
          <a:noFill/>
          <a:ln w="12700">
            <a:noFill/>
            <a:miter lim="800000"/>
            <a:headEnd/>
            <a:tailEnd/>
          </a:ln>
        </p:spPr>
        <p:txBody>
          <a:bodyPr wrap="none">
            <a:spAutoFit/>
          </a:bodyPr>
          <a:lstStyle/>
          <a:p>
            <a:r>
              <a:rPr lang="en-US" b="1" dirty="0"/>
              <a:t>Captain John Parker</a:t>
            </a:r>
          </a:p>
          <a:p>
            <a:r>
              <a:rPr lang="en-US" b="1" dirty="0"/>
              <a:t>Lexington</a:t>
            </a:r>
            <a:br>
              <a:rPr lang="en-US" b="1" dirty="0"/>
            </a:br>
            <a:r>
              <a:rPr lang="en-US" b="1" dirty="0"/>
              <a:t>19 April 1775</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781939"/>
            <a:ext cx="3838276" cy="1993093"/>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normAutofit/>
          </a:bodyPr>
          <a:lstStyle/>
          <a:p>
            <a:pPr eaLnBrk="1" hangingPunct="1"/>
            <a:r>
              <a:rPr lang="en-US" sz="6000" dirty="0"/>
              <a:t>Questions?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191001"/>
            <a:ext cx="3733800" cy="2285999"/>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38300" y="914400"/>
            <a:ext cx="8229600" cy="685800"/>
          </a:xfrm>
        </p:spPr>
        <p:txBody>
          <a:bodyPr>
            <a:noAutofit/>
          </a:bodyPr>
          <a:lstStyle/>
          <a:p>
            <a:pPr eaLnBrk="1" hangingPunct="1"/>
            <a:r>
              <a:rPr lang="en-US" sz="4000" dirty="0"/>
              <a:t>Rules of Engagement (ROE)</a:t>
            </a:r>
            <a:br>
              <a:rPr lang="en-US" sz="4000" dirty="0"/>
            </a:br>
            <a:r>
              <a:rPr lang="en-US" sz="2800" cap="none" dirty="0"/>
              <a:t>What are they doctrinally?</a:t>
            </a:r>
            <a:br>
              <a:rPr lang="en-US" sz="2800" cap="none" dirty="0"/>
            </a:br>
            <a:endParaRPr lang="en-US" sz="4000" cap="none" dirty="0"/>
          </a:p>
        </p:txBody>
      </p:sp>
      <p:sp>
        <p:nvSpPr>
          <p:cNvPr id="4099" name="Rectangle 3"/>
          <p:cNvSpPr>
            <a:spLocks noGrp="1" noChangeArrowheads="1"/>
          </p:cNvSpPr>
          <p:nvPr>
            <p:ph type="body" sz="half" idx="1"/>
          </p:nvPr>
        </p:nvSpPr>
        <p:spPr>
          <a:xfrm>
            <a:off x="1828800" y="1981200"/>
            <a:ext cx="3276600" cy="4572000"/>
          </a:xfrm>
          <a:noFill/>
          <a:ln>
            <a:solidFill>
              <a:schemeClr val="bg1"/>
            </a:solidFill>
          </a:ln>
        </p:spPr>
        <p:txBody>
          <a:bodyPr/>
          <a:lstStyle/>
          <a:p>
            <a:pPr eaLnBrk="1" hangingPunct="1">
              <a:buFont typeface="Wingdings" pitchFamily="2" charset="2"/>
              <a:buChar char="§"/>
            </a:pPr>
            <a:r>
              <a:rPr lang="en-US" sz="2400" dirty="0"/>
              <a:t>Directives:</a:t>
            </a:r>
          </a:p>
          <a:p>
            <a:pPr lvl="1" eaLnBrk="1" hangingPunct="1">
              <a:spcBef>
                <a:spcPct val="30000"/>
              </a:spcBef>
              <a:spcAft>
                <a:spcPct val="30000"/>
              </a:spcAft>
              <a:buClr>
                <a:srgbClr val="003B76"/>
              </a:buClr>
              <a:buFont typeface="Wingdings" pitchFamily="2" charset="2"/>
              <a:buChar char="§"/>
            </a:pPr>
            <a:r>
              <a:rPr lang="en-US" sz="2000" dirty="0"/>
              <a:t>Issued by competent military authority</a:t>
            </a:r>
          </a:p>
          <a:p>
            <a:pPr lvl="1" eaLnBrk="1" hangingPunct="1">
              <a:spcBef>
                <a:spcPct val="30000"/>
              </a:spcBef>
              <a:spcAft>
                <a:spcPct val="30000"/>
              </a:spcAft>
              <a:buClr>
                <a:srgbClr val="003B76"/>
              </a:buClr>
              <a:buFont typeface="Wingdings" pitchFamily="2" charset="2"/>
              <a:buChar char="§"/>
            </a:pPr>
            <a:r>
              <a:rPr lang="en-US" sz="2000" dirty="0"/>
              <a:t>Explain when and under what circumstances Soldiers may use force </a:t>
            </a:r>
          </a:p>
          <a:p>
            <a:pPr lvl="1" eaLnBrk="1" hangingPunct="1">
              <a:spcBef>
                <a:spcPct val="30000"/>
              </a:spcBef>
              <a:spcAft>
                <a:spcPct val="30000"/>
              </a:spcAft>
              <a:buClr>
                <a:srgbClr val="003B76"/>
              </a:buClr>
              <a:buFont typeface="Wingdings" pitchFamily="2" charset="2"/>
              <a:buChar char="§"/>
            </a:pPr>
            <a:r>
              <a:rPr lang="en-US" sz="2000" dirty="0"/>
              <a:t>Explain how much force Soldiers may use in given situations </a:t>
            </a:r>
          </a:p>
          <a:p>
            <a:pPr lvl="1" eaLnBrk="1" hangingPunct="1">
              <a:buFont typeface="Wingdings" pitchFamily="2" charset="2"/>
              <a:buNone/>
            </a:pPr>
            <a:endParaRPr lang="en-US" sz="2000" dirty="0"/>
          </a:p>
        </p:txBody>
      </p:sp>
      <p:sp>
        <p:nvSpPr>
          <p:cNvPr id="4100" name="AutoShape 8"/>
          <p:cNvSpPr>
            <a:spLocks noChangeArrowheads="1"/>
          </p:cNvSpPr>
          <p:nvPr/>
        </p:nvSpPr>
        <p:spPr bwMode="auto">
          <a:xfrm>
            <a:off x="5223272" y="2895600"/>
            <a:ext cx="948928" cy="685800"/>
          </a:xfrm>
          <a:prstGeom prst="rightArrow">
            <a:avLst>
              <a:gd name="adj1" fmla="val 50000"/>
              <a:gd name="adj2" fmla="val 25000"/>
            </a:avLst>
          </a:prstGeom>
          <a:solidFill>
            <a:schemeClr val="bg1">
              <a:lumMod val="50000"/>
              <a:lumOff val="50000"/>
            </a:schemeClr>
          </a:solidFill>
          <a:ln w="9525">
            <a:solidFill>
              <a:srgbClr val="FFFF00"/>
            </a:solidFill>
            <a:miter lim="800000"/>
            <a:headEnd/>
            <a:tailEnd/>
          </a:ln>
        </p:spPr>
        <p:txBody>
          <a:bodyPr wrap="none" anchor="ctr"/>
          <a:lstStyle/>
          <a:p>
            <a:endParaRPr lang="en-US" dirty="0"/>
          </a:p>
        </p:txBody>
      </p:sp>
      <p:sp>
        <p:nvSpPr>
          <p:cNvPr id="4101" name="Rectangle 9"/>
          <p:cNvSpPr>
            <a:spLocks noChangeArrowheads="1"/>
          </p:cNvSpPr>
          <p:nvPr/>
        </p:nvSpPr>
        <p:spPr bwMode="auto">
          <a:xfrm>
            <a:off x="6295327" y="2082362"/>
            <a:ext cx="4114800" cy="4369676"/>
          </a:xfrm>
          <a:prstGeom prst="rect">
            <a:avLst/>
          </a:prstGeom>
          <a:noFill/>
          <a:ln w="9525">
            <a:solidFill>
              <a:schemeClr val="bg1"/>
            </a:solidFill>
            <a:miter lim="800000"/>
            <a:headEnd/>
            <a:tailEnd/>
          </a:ln>
        </p:spPr>
        <p:txBody>
          <a:bodyPr/>
          <a:lstStyle/>
          <a:p>
            <a:pPr marL="342900" indent="-342900" eaLnBrk="1" hangingPunct="1">
              <a:spcBef>
                <a:spcPct val="20000"/>
              </a:spcBef>
              <a:buFont typeface="Wingdings" pitchFamily="2" charset="2"/>
              <a:buChar char="§"/>
            </a:pPr>
            <a:r>
              <a:rPr lang="en-US" sz="2400" dirty="0"/>
              <a:t>ROE:</a:t>
            </a:r>
          </a:p>
          <a:p>
            <a:pPr marL="742950" lvl="1" indent="-285750" eaLnBrk="1" hangingPunct="1">
              <a:spcBef>
                <a:spcPct val="30000"/>
              </a:spcBef>
              <a:spcAft>
                <a:spcPct val="20000"/>
              </a:spcAft>
              <a:buFont typeface="Wingdings" pitchFamily="2" charset="2"/>
              <a:buChar char="§"/>
            </a:pPr>
            <a:r>
              <a:rPr lang="en-US" dirty="0"/>
              <a:t>ROE are an operational issue</a:t>
            </a:r>
          </a:p>
          <a:p>
            <a:pPr marL="742950" lvl="1" indent="-285750" eaLnBrk="1" hangingPunct="1">
              <a:spcBef>
                <a:spcPct val="10000"/>
              </a:spcBef>
              <a:spcAft>
                <a:spcPct val="10000"/>
              </a:spcAft>
              <a:buFont typeface="Wingdings" pitchFamily="2" charset="2"/>
              <a:buChar char="§"/>
            </a:pPr>
            <a:r>
              <a:rPr lang="en-US" dirty="0"/>
              <a:t>ROE are the Commander’s rules</a:t>
            </a:r>
          </a:p>
          <a:p>
            <a:pPr marL="742950" lvl="1" indent="-285750" eaLnBrk="1" hangingPunct="1">
              <a:spcBef>
                <a:spcPct val="10000"/>
              </a:spcBef>
              <a:spcAft>
                <a:spcPct val="10000"/>
              </a:spcAft>
              <a:buFont typeface="Wingdings" pitchFamily="2" charset="2"/>
              <a:buChar char="§"/>
            </a:pPr>
            <a:r>
              <a:rPr lang="en-US" dirty="0"/>
              <a:t>ROE support the Commander’s intent and operational concept </a:t>
            </a:r>
          </a:p>
          <a:p>
            <a:pPr marL="742950" lvl="1" indent="-285750" eaLnBrk="1" hangingPunct="1">
              <a:spcBef>
                <a:spcPct val="10000"/>
              </a:spcBef>
              <a:spcAft>
                <a:spcPct val="10000"/>
              </a:spcAft>
              <a:buFont typeface="Wingdings" pitchFamily="2" charset="2"/>
              <a:buChar char="§"/>
            </a:pPr>
            <a:r>
              <a:rPr lang="en-US" dirty="0"/>
              <a:t>Judge Advocates </a:t>
            </a:r>
            <a:r>
              <a:rPr lang="en-US" i="1" dirty="0"/>
              <a:t>advise</a:t>
            </a:r>
            <a:r>
              <a:rPr lang="en-US" dirty="0"/>
              <a:t> on ROE; Commanders make the ultimate decisions  </a:t>
            </a:r>
          </a:p>
          <a:p>
            <a:pPr marL="742950" lvl="1" indent="-285750" eaLnBrk="1" hangingPunct="1">
              <a:spcBef>
                <a:spcPct val="10000"/>
              </a:spcBef>
            </a:pP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76400" y="685800"/>
            <a:ext cx="7543800" cy="533400"/>
          </a:xfrm>
        </p:spPr>
        <p:txBody>
          <a:bodyPr>
            <a:noAutofit/>
          </a:bodyPr>
          <a:lstStyle/>
          <a:p>
            <a:pPr eaLnBrk="1" hangingPunct="1"/>
            <a:r>
              <a:rPr lang="en-US" sz="4000" dirty="0"/>
              <a:t>ROE Framework</a:t>
            </a:r>
          </a:p>
        </p:txBody>
      </p:sp>
      <p:sp>
        <p:nvSpPr>
          <p:cNvPr id="5123" name="Rectangle 3"/>
          <p:cNvSpPr>
            <a:spLocks noGrp="1" noChangeArrowheads="1"/>
          </p:cNvSpPr>
          <p:nvPr>
            <p:ph type="body" sz="half" idx="1"/>
          </p:nvPr>
        </p:nvSpPr>
        <p:spPr>
          <a:xfrm>
            <a:off x="2209800" y="1905000"/>
            <a:ext cx="8001000" cy="4724400"/>
          </a:xfrm>
        </p:spPr>
        <p:txBody>
          <a:bodyPr>
            <a:noAutofit/>
          </a:bodyPr>
          <a:lstStyle/>
          <a:p>
            <a:pPr marL="171450" lvl="1" indent="0">
              <a:buNone/>
            </a:pPr>
            <a:r>
              <a:rPr lang="en-US" sz="2800" dirty="0"/>
              <a:t>POLITICAL </a:t>
            </a:r>
          </a:p>
          <a:p>
            <a:pPr lvl="2" eaLnBrk="1" hangingPunct="1">
              <a:buFont typeface="Wingdings" pitchFamily="2" charset="2"/>
              <a:buChar char="§"/>
            </a:pPr>
            <a:r>
              <a:rPr lang="en-US" sz="2000" dirty="0"/>
              <a:t>Reflect national policy objectives</a:t>
            </a:r>
          </a:p>
          <a:p>
            <a:pPr lvl="2" eaLnBrk="1" hangingPunct="1">
              <a:buFont typeface="Wingdings" pitchFamily="2" charset="2"/>
              <a:buChar char="§"/>
            </a:pPr>
            <a:r>
              <a:rPr lang="en-US" sz="2000" dirty="0"/>
              <a:t>Reflect strategic objectives</a:t>
            </a:r>
          </a:p>
          <a:p>
            <a:pPr lvl="2" eaLnBrk="1" hangingPunct="1">
              <a:buFont typeface="Wingdings" pitchFamily="2" charset="2"/>
              <a:buChar char="§"/>
            </a:pPr>
            <a:r>
              <a:rPr lang="en-US" sz="2000" dirty="0"/>
              <a:t>Reflect diplomatic objectives</a:t>
            </a:r>
          </a:p>
          <a:p>
            <a:pPr lvl="2" eaLnBrk="1" hangingPunct="1">
              <a:buFont typeface="Wingdings" pitchFamily="2" charset="2"/>
              <a:buChar char="§"/>
            </a:pPr>
            <a:endParaRPr lang="en-US" sz="2800" dirty="0"/>
          </a:p>
          <a:p>
            <a:pPr marL="171450" lvl="1" indent="0">
              <a:buNone/>
            </a:pPr>
            <a:r>
              <a:rPr lang="en-US" sz="2800" dirty="0"/>
              <a:t>OPERATIONAL</a:t>
            </a:r>
          </a:p>
          <a:p>
            <a:pPr lvl="2" eaLnBrk="1" hangingPunct="1">
              <a:buFont typeface="Wingdings" pitchFamily="2" charset="2"/>
              <a:buChar char="§"/>
            </a:pPr>
            <a:r>
              <a:rPr lang="en-US" sz="2000" dirty="0"/>
              <a:t>Provide a “ceiling” on the level of force used to achieve an objective</a:t>
            </a:r>
          </a:p>
          <a:p>
            <a:pPr lvl="2" eaLnBrk="1" hangingPunct="1">
              <a:buFont typeface="Wingdings" pitchFamily="2" charset="2"/>
              <a:buChar char="§"/>
            </a:pPr>
            <a:r>
              <a:rPr lang="en-US" sz="2000" dirty="0"/>
              <a:t>Regulate a subordinate commander’s use of force </a:t>
            </a:r>
          </a:p>
          <a:p>
            <a:pPr lvl="2" eaLnBrk="1" hangingPunct="1">
              <a:buFont typeface="Wingdings" pitchFamily="2" charset="2"/>
              <a:buChar char="§"/>
            </a:pPr>
            <a:endParaRPr lang="en-US" sz="2800" dirty="0"/>
          </a:p>
          <a:p>
            <a:pPr marL="171450" lvl="1" indent="0">
              <a:buNone/>
            </a:pPr>
            <a:r>
              <a:rPr lang="en-US" sz="2800" dirty="0"/>
              <a:t>LEGAL</a:t>
            </a:r>
          </a:p>
          <a:p>
            <a:pPr lvl="2" eaLnBrk="1" hangingPunct="1">
              <a:buFont typeface="Wingdings" pitchFamily="2" charset="2"/>
              <a:buChar char="§"/>
            </a:pPr>
            <a:r>
              <a:rPr lang="en-US" sz="2000" dirty="0"/>
              <a:t>Provide guidance on the Commander’s rights and obligations, and Soldier’s actions to ensure compliance with U.S. and international law</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229600" cy="1143000"/>
          </a:xfrm>
        </p:spPr>
        <p:txBody>
          <a:bodyPr>
            <a:normAutofit/>
          </a:bodyPr>
          <a:lstStyle/>
          <a:p>
            <a:r>
              <a:rPr lang="en-US" sz="4000" dirty="0"/>
              <a:t>Roe: Tailorable for different missions</a:t>
            </a:r>
          </a:p>
        </p:txBody>
      </p:sp>
      <p:sp>
        <p:nvSpPr>
          <p:cNvPr id="3" name="Text Placeholder 2"/>
          <p:cNvSpPr>
            <a:spLocks noGrp="1"/>
          </p:cNvSpPr>
          <p:nvPr>
            <p:ph type="body" sz="half" idx="1"/>
          </p:nvPr>
        </p:nvSpPr>
        <p:spPr>
          <a:xfrm>
            <a:off x="3124200" y="2133600"/>
            <a:ext cx="5486400" cy="4144965"/>
          </a:xfrm>
        </p:spPr>
        <p:txBody>
          <a:bodyPr>
            <a:normAutofit/>
          </a:bodyPr>
          <a:lstStyle/>
          <a:p>
            <a:r>
              <a:rPr lang="en-US" sz="2800" dirty="0"/>
              <a:t>ROE will be used in any future and contemplated armed conflict</a:t>
            </a:r>
          </a:p>
          <a:p>
            <a:r>
              <a:rPr lang="en-US" sz="2800" dirty="0"/>
              <a:t>ROE are flexible and tailorable to the mission</a:t>
            </a:r>
          </a:p>
          <a:p>
            <a:pPr lvl="1"/>
            <a:r>
              <a:rPr lang="en-US" sz="2400" dirty="0"/>
              <a:t> ROE used in a counterinsurgency mission will likely be different than ROE used in a large-scale combat operation</a:t>
            </a:r>
          </a:p>
          <a:p>
            <a:r>
              <a:rPr lang="en-US" sz="2550" dirty="0"/>
              <a:t>The intensity of conflict may make the ROE more “permissive”</a:t>
            </a:r>
          </a:p>
        </p:txBody>
      </p:sp>
    </p:spTree>
    <p:extLst>
      <p:ext uri="{BB962C8B-B14F-4D97-AF65-F5344CB8AC3E}">
        <p14:creationId xmlns:p14="http://schemas.microsoft.com/office/powerpoint/2010/main" val="417374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76400" y="838200"/>
            <a:ext cx="8229600" cy="838200"/>
          </a:xfrm>
        </p:spPr>
        <p:txBody>
          <a:bodyPr>
            <a:noAutofit/>
          </a:bodyPr>
          <a:lstStyle/>
          <a:p>
            <a:pPr eaLnBrk="1" hangingPunct="1"/>
            <a:r>
              <a:rPr lang="en-US" sz="4000" dirty="0"/>
              <a:t>What are the SROE?</a:t>
            </a:r>
            <a:br>
              <a:rPr lang="en-US" sz="4000" dirty="0"/>
            </a:br>
            <a:endParaRPr lang="en-US" sz="4000" dirty="0"/>
          </a:p>
        </p:txBody>
      </p:sp>
      <p:sp>
        <p:nvSpPr>
          <p:cNvPr id="6147" name="Rectangle 3"/>
          <p:cNvSpPr>
            <a:spLocks noGrp="1" noChangeArrowheads="1"/>
          </p:cNvSpPr>
          <p:nvPr>
            <p:ph type="body" sz="half" idx="1"/>
          </p:nvPr>
        </p:nvSpPr>
        <p:spPr>
          <a:xfrm>
            <a:off x="1752600" y="2209800"/>
            <a:ext cx="4038600" cy="4343400"/>
          </a:xfrm>
        </p:spPr>
        <p:txBody>
          <a:bodyPr/>
          <a:lstStyle/>
          <a:p>
            <a:pPr lvl="1" eaLnBrk="1" hangingPunct="1">
              <a:spcAft>
                <a:spcPct val="20000"/>
              </a:spcAft>
              <a:buFont typeface="Wingdings" panose="05000000000000000000" pitchFamily="2" charset="2"/>
              <a:buChar char="§"/>
            </a:pPr>
            <a:r>
              <a:rPr lang="en-US" sz="2000" dirty="0"/>
              <a:t>Framework that applies during the full spectrum of military missions outside of U.S. territory:</a:t>
            </a:r>
          </a:p>
          <a:p>
            <a:pPr lvl="2" eaLnBrk="1" hangingPunct="1">
              <a:spcAft>
                <a:spcPct val="20000"/>
              </a:spcAft>
              <a:buFont typeface="Wingdings" panose="05000000000000000000" pitchFamily="2" charset="2"/>
              <a:buChar char="§"/>
            </a:pPr>
            <a:r>
              <a:rPr lang="en-US" sz="2000" dirty="0"/>
              <a:t>Military operations</a:t>
            </a:r>
          </a:p>
          <a:p>
            <a:pPr lvl="2" eaLnBrk="1" hangingPunct="1">
              <a:spcAft>
                <a:spcPct val="20000"/>
              </a:spcAft>
              <a:buFont typeface="Wingdings" panose="05000000000000000000" pitchFamily="2" charset="2"/>
              <a:buChar char="§"/>
            </a:pPr>
            <a:r>
              <a:rPr lang="en-US" sz="2000" dirty="0"/>
              <a:t>Contingency operations</a:t>
            </a:r>
          </a:p>
          <a:p>
            <a:pPr lvl="2" eaLnBrk="1" hangingPunct="1">
              <a:spcAft>
                <a:spcPct val="20000"/>
              </a:spcAft>
              <a:buFont typeface="Wingdings" panose="05000000000000000000" pitchFamily="2" charset="2"/>
              <a:buChar char="§"/>
            </a:pPr>
            <a:r>
              <a:rPr lang="en-US" sz="2000" dirty="0"/>
              <a:t>Routine Department functions (AT/FP duties)</a:t>
            </a:r>
          </a:p>
          <a:p>
            <a:pPr lvl="2" eaLnBrk="1" hangingPunct="1">
              <a:buFont typeface="Wingdings" panose="05000000000000000000" pitchFamily="2" charset="2"/>
              <a:buChar char="§"/>
            </a:pPr>
            <a:endParaRPr lang="en-US" sz="2000" dirty="0"/>
          </a:p>
          <a:p>
            <a:pPr lvl="1" eaLnBrk="1" hangingPunct="1">
              <a:buFont typeface="Wingdings" panose="05000000000000000000" pitchFamily="2" charset="2"/>
              <a:buChar char="§"/>
            </a:pPr>
            <a:r>
              <a:rPr lang="en-US" sz="2200" dirty="0"/>
              <a:t>SROE also apply to air and maritime homeland defense missions</a:t>
            </a:r>
          </a:p>
          <a:p>
            <a:pPr lvl="1" eaLnBrk="1" hangingPunct="1">
              <a:buFont typeface="Wingdings" panose="05000000000000000000" pitchFamily="2" charset="2"/>
              <a:buChar char="§"/>
            </a:pPr>
            <a:endParaRPr lang="en-US" sz="2200" dirty="0"/>
          </a:p>
          <a:p>
            <a:pPr lvl="1" eaLnBrk="1" hangingPunct="1">
              <a:buFont typeface="Wingdings" panose="05000000000000000000" pitchFamily="2" charset="2"/>
              <a:buChar char="§"/>
            </a:pPr>
            <a:endParaRPr lang="en-US" sz="2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590800"/>
            <a:ext cx="4117700" cy="27432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52600" y="914400"/>
            <a:ext cx="7239000" cy="762000"/>
          </a:xfrm>
        </p:spPr>
        <p:txBody>
          <a:bodyPr>
            <a:noAutofit/>
          </a:bodyPr>
          <a:lstStyle/>
          <a:p>
            <a:pPr eaLnBrk="1" hangingPunct="1"/>
            <a:r>
              <a:rPr lang="en-US" sz="4000" dirty="0"/>
              <a:t>SROE Policies and Procedures</a:t>
            </a:r>
            <a:br>
              <a:rPr lang="en-US" sz="4000" dirty="0"/>
            </a:br>
            <a:endParaRPr lang="en-US" sz="4000" dirty="0"/>
          </a:p>
        </p:txBody>
      </p:sp>
      <p:sp>
        <p:nvSpPr>
          <p:cNvPr id="7171" name="Rectangle 3"/>
          <p:cNvSpPr>
            <a:spLocks noGrp="1" noChangeArrowheads="1"/>
          </p:cNvSpPr>
          <p:nvPr>
            <p:ph type="body" sz="half" idx="1"/>
          </p:nvPr>
        </p:nvSpPr>
        <p:spPr>
          <a:xfrm>
            <a:off x="1752600" y="1981200"/>
            <a:ext cx="3733800" cy="5410200"/>
          </a:xfrm>
        </p:spPr>
        <p:txBody>
          <a:bodyPr/>
          <a:lstStyle/>
          <a:p>
            <a:pPr lvl="1" eaLnBrk="1" hangingPunct="1">
              <a:spcAft>
                <a:spcPct val="20000"/>
              </a:spcAft>
              <a:buFont typeface="Wingdings" panose="05000000000000000000" pitchFamily="2" charset="2"/>
              <a:buChar char="§"/>
            </a:pPr>
            <a:r>
              <a:rPr lang="en-US" sz="2000" dirty="0"/>
              <a:t>Guidance on the use of military force</a:t>
            </a:r>
          </a:p>
          <a:p>
            <a:pPr lvl="1" eaLnBrk="1" hangingPunct="1">
              <a:spcAft>
                <a:spcPct val="20000"/>
              </a:spcAft>
              <a:buFont typeface="Wingdings" panose="05000000000000000000" pitchFamily="2" charset="2"/>
              <a:buChar char="§"/>
            </a:pPr>
            <a:endParaRPr lang="en-US" sz="2000" dirty="0"/>
          </a:p>
          <a:p>
            <a:pPr lvl="1" eaLnBrk="1" hangingPunct="1">
              <a:spcAft>
                <a:spcPct val="20000"/>
              </a:spcAft>
              <a:buFont typeface="Wingdings" panose="05000000000000000000" pitchFamily="2" charset="2"/>
              <a:buChar char="§"/>
            </a:pPr>
            <a:r>
              <a:rPr lang="en-US" sz="2000" dirty="0"/>
              <a:t>Mission Accomplishment</a:t>
            </a:r>
          </a:p>
          <a:p>
            <a:pPr lvl="2" eaLnBrk="1" hangingPunct="1">
              <a:spcAft>
                <a:spcPct val="20000"/>
              </a:spcAft>
              <a:buFont typeface="Wingdings" panose="05000000000000000000" pitchFamily="2" charset="2"/>
              <a:buChar char="§"/>
            </a:pPr>
            <a:r>
              <a:rPr lang="en-US" sz="1800" dirty="0"/>
              <a:t>Supplemental Measures</a:t>
            </a:r>
          </a:p>
          <a:p>
            <a:pPr lvl="2" eaLnBrk="1" hangingPunct="1">
              <a:spcAft>
                <a:spcPct val="20000"/>
              </a:spcAft>
              <a:buFont typeface="Wingdings" panose="05000000000000000000" pitchFamily="2" charset="2"/>
              <a:buChar char="§"/>
            </a:pPr>
            <a:r>
              <a:rPr lang="en-US" sz="1800" dirty="0"/>
              <a:t>Special Instructions (SPINS)</a:t>
            </a:r>
          </a:p>
          <a:p>
            <a:pPr lvl="2" eaLnBrk="1" hangingPunct="1">
              <a:spcAft>
                <a:spcPct val="20000"/>
              </a:spcAft>
              <a:buFont typeface="Wingdings" panose="05000000000000000000" pitchFamily="2" charset="2"/>
              <a:buChar char="§"/>
            </a:pPr>
            <a:endParaRPr lang="en-US" sz="1800" dirty="0"/>
          </a:p>
          <a:p>
            <a:pPr lvl="1" eaLnBrk="1" hangingPunct="1">
              <a:spcAft>
                <a:spcPct val="20000"/>
              </a:spcAft>
              <a:buFont typeface="Wingdings" panose="05000000000000000000" pitchFamily="2" charset="2"/>
              <a:buChar char="§"/>
            </a:pPr>
            <a:r>
              <a:rPr lang="en-US" sz="2000" dirty="0"/>
              <a:t>Self-Defense</a:t>
            </a:r>
          </a:p>
          <a:p>
            <a:pPr lvl="2" eaLnBrk="1" hangingPunct="1">
              <a:spcAft>
                <a:spcPct val="20000"/>
              </a:spcAft>
              <a:buFont typeface="Wingdings" panose="05000000000000000000" pitchFamily="2" charset="2"/>
              <a:buChar char="§"/>
            </a:pPr>
            <a:r>
              <a:rPr lang="en-US" sz="1800" dirty="0"/>
              <a:t>National</a:t>
            </a:r>
          </a:p>
          <a:p>
            <a:pPr lvl="2" eaLnBrk="1" hangingPunct="1">
              <a:spcAft>
                <a:spcPct val="20000"/>
              </a:spcAft>
              <a:buFont typeface="Wingdings" panose="05000000000000000000" pitchFamily="2" charset="2"/>
              <a:buChar char="§"/>
            </a:pPr>
            <a:r>
              <a:rPr lang="en-US" sz="1800" dirty="0"/>
              <a:t>Collective</a:t>
            </a:r>
          </a:p>
          <a:p>
            <a:pPr lvl="2" eaLnBrk="1" hangingPunct="1">
              <a:spcAft>
                <a:spcPct val="20000"/>
              </a:spcAft>
              <a:buFont typeface="Wingdings" panose="05000000000000000000" pitchFamily="2" charset="2"/>
              <a:buChar char="§"/>
            </a:pPr>
            <a:r>
              <a:rPr lang="en-US" sz="1800" dirty="0"/>
              <a:t>Unit</a:t>
            </a:r>
          </a:p>
          <a:p>
            <a:pPr lvl="2" eaLnBrk="1" hangingPunct="1">
              <a:spcAft>
                <a:spcPct val="20000"/>
              </a:spcAft>
              <a:buFont typeface="Wingdings" panose="05000000000000000000" pitchFamily="2" charset="2"/>
              <a:buChar char="§"/>
            </a:pPr>
            <a:r>
              <a:rPr lang="en-US" sz="1800" dirty="0"/>
              <a:t>Individual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166" y="2286001"/>
            <a:ext cx="4735286" cy="372903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76400" y="838200"/>
            <a:ext cx="7086600" cy="731838"/>
          </a:xfrm>
        </p:spPr>
        <p:txBody>
          <a:bodyPr>
            <a:noAutofit/>
          </a:bodyPr>
          <a:lstStyle/>
          <a:p>
            <a:pPr eaLnBrk="1" hangingPunct="1"/>
            <a:r>
              <a:rPr lang="en-US" sz="4000" dirty="0"/>
              <a:t>SROE Purposes</a:t>
            </a:r>
            <a:br>
              <a:rPr lang="en-US" sz="4000" dirty="0"/>
            </a:br>
            <a:endParaRPr lang="en-US" sz="4000" dirty="0"/>
          </a:p>
        </p:txBody>
      </p:sp>
      <p:sp>
        <p:nvSpPr>
          <p:cNvPr id="8195" name="Rectangle 3"/>
          <p:cNvSpPr>
            <a:spLocks noGrp="1" noChangeArrowheads="1"/>
          </p:cNvSpPr>
          <p:nvPr>
            <p:ph type="body" sz="half" idx="1"/>
          </p:nvPr>
        </p:nvSpPr>
        <p:spPr>
          <a:xfrm>
            <a:off x="1981200" y="2133600"/>
            <a:ext cx="4267200" cy="4038600"/>
          </a:xfrm>
        </p:spPr>
        <p:txBody>
          <a:bodyPr>
            <a:normAutofit fontScale="92500" lnSpcReduction="10000"/>
          </a:bodyPr>
          <a:lstStyle/>
          <a:p>
            <a:pPr eaLnBrk="1" hangingPunct="1">
              <a:spcAft>
                <a:spcPct val="20000"/>
              </a:spcAft>
              <a:buFont typeface="Wingdings" panose="05000000000000000000" pitchFamily="2" charset="2"/>
              <a:buChar char="§"/>
            </a:pPr>
            <a:r>
              <a:rPr lang="en-US" sz="2000" dirty="0"/>
              <a:t>To provide the commander’s baseline guidance on DOD policies governing the use of military force</a:t>
            </a:r>
          </a:p>
          <a:p>
            <a:pPr eaLnBrk="1" hangingPunct="1">
              <a:spcAft>
                <a:spcPct val="20000"/>
              </a:spcAft>
              <a:buFont typeface="Wingdings" panose="05000000000000000000" pitchFamily="2" charset="2"/>
              <a:buChar char="§"/>
            </a:pPr>
            <a:endParaRPr lang="en-US" sz="2000" dirty="0"/>
          </a:p>
          <a:p>
            <a:pPr eaLnBrk="1" hangingPunct="1">
              <a:spcAft>
                <a:spcPct val="20000"/>
              </a:spcAft>
              <a:buFont typeface="Wingdings" panose="05000000000000000000" pitchFamily="2" charset="2"/>
              <a:buChar char="§"/>
            </a:pPr>
            <a:r>
              <a:rPr lang="en-US" sz="2000" dirty="0"/>
              <a:t>To inform Soldiers of WHAT, WHEN, WHERE, and HOW they can use force, including deadly force, to: 1) defend themselves, property, or objects, 2) defend others, and 3) accomplish a mission</a:t>
            </a:r>
          </a:p>
          <a:p>
            <a:pPr eaLnBrk="1" hangingPunct="1">
              <a:spcAft>
                <a:spcPct val="20000"/>
              </a:spcAft>
              <a:buFont typeface="Wingdings" panose="05000000000000000000" pitchFamily="2" charset="2"/>
              <a:buChar char="§"/>
            </a:pPr>
            <a:endParaRPr lang="en-US" sz="2000" dirty="0"/>
          </a:p>
          <a:p>
            <a:pPr eaLnBrk="1" hangingPunct="1">
              <a:spcAft>
                <a:spcPct val="20000"/>
              </a:spcAft>
              <a:buFont typeface="Wingdings" panose="05000000000000000000" pitchFamily="2" charset="2"/>
              <a:buChar char="§"/>
            </a:pPr>
            <a:r>
              <a:rPr lang="en-US" sz="2000" dirty="0"/>
              <a:t>To provide uniform training and planning guidance</a:t>
            </a:r>
          </a:p>
        </p:txBody>
      </p:sp>
      <p:pic>
        <p:nvPicPr>
          <p:cNvPr id="8196" name="Picture 15" descr="C:\Users\Winston.Williams\Pictures\x610.jpg"/>
          <p:cNvPicPr>
            <a:picLocks noChangeAspect="1" noChangeArrowheads="1"/>
          </p:cNvPicPr>
          <p:nvPr/>
        </p:nvPicPr>
        <p:blipFill>
          <a:blip r:embed="rId3" cstate="print"/>
          <a:srcRect/>
          <a:stretch>
            <a:fillRect/>
          </a:stretch>
        </p:blipFill>
        <p:spPr bwMode="auto">
          <a:xfrm>
            <a:off x="6477000" y="2971800"/>
            <a:ext cx="3799786" cy="2362200"/>
          </a:xfrm>
          <a:prstGeom prst="rect">
            <a:avLst/>
          </a:prstGeom>
          <a:noFill/>
          <a:ln w="9525">
            <a:noFill/>
            <a:miter lim="800000"/>
            <a:headEnd/>
            <a:tailEnd/>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4017&quot;&gt;&lt;/object&gt;&lt;object type=&quot;2&quot; unique_id=&quot;14018&quot;&gt;&lt;object type=&quot;3&quot; unique_id=&quot;14019&quot;&gt;&lt;property id=&quot;20148&quot; value=&quot;5&quot;/&gt;&lt;property id=&quot;20300&quot; value=&quot;Slide 1 - &amp;quot;The Standing Rules of Engagement (SROE) &amp;quot;&quot;/&gt;&lt;property id=&quot;20307&quot; value=&quot;378&quot;/&gt;&lt;/object&gt;&lt;object type=&quot;3&quot; unique_id=&quot;14020&quot;&gt;&lt;property id=&quot;20148&quot; value=&quot;5&quot;/&gt;&lt;property id=&quot;20300&quot; value=&quot;Slide 2 - &amp;quot;Early American ROE&amp;quot;&quot;/&gt;&lt;property id=&quot;20307&quot; value=&quot;361&quot;/&gt;&lt;/object&gt;&lt;object type=&quot;3&quot; unique_id=&quot;14021&quot;&gt;&lt;property id=&quot;20148&quot; value=&quot;5&quot;/&gt;&lt;property id=&quot;20300&quot; value=&quot;Slide 3 - &amp;quot;Rules of Engagement (ROE)&amp;#x0D;&amp;#x0A;&amp;quot;&quot;/&gt;&lt;property id=&quot;20307&quot; value=&quot;340&quot;/&gt;&lt;/object&gt;&lt;object type=&quot;3&quot; unique_id=&quot;14022&quot;&gt;&lt;property id=&quot;20148&quot; value=&quot;5&quot;/&gt;&lt;property id=&quot;20300&quot; value=&quot;Slide 4 - &amp;quot;ROE Framework&amp;quot;&quot;/&gt;&lt;property id=&quot;20307&quot; value=&quot;343&quot;/&gt;&lt;/object&gt;&lt;object type=&quot;3&quot; unique_id=&quot;14023&quot;&gt;&lt;property id=&quot;20148&quot; value=&quot;5&quot;/&gt;&lt;property id=&quot;20300&quot; value=&quot;Slide 5 - &amp;quot;What are the SROE?&amp;#x0D;&amp;#x0A;&amp;quot;&quot;/&gt;&lt;property id=&quot;20307&quot; value=&quot;328&quot;/&gt;&lt;/object&gt;&lt;object type=&quot;3&quot; unique_id=&quot;14024&quot;&gt;&lt;property id=&quot;20148&quot; value=&quot;5&quot;/&gt;&lt;property id=&quot;20300&quot; value=&quot;Slide 6 - &amp;quot;SROE Policies and Procedures&amp;#x0D;&amp;#x0A;&amp;quot;&quot;/&gt;&lt;property id=&quot;20307&quot; value=&quot;342&quot;/&gt;&lt;/object&gt;&lt;object type=&quot;3&quot; unique_id=&quot;14025&quot;&gt;&lt;property id=&quot;20148&quot; value=&quot;5&quot;/&gt;&lt;property id=&quot;20300&quot; value=&quot;Slide 7 - &amp;quot;SROE Purposes&amp;#x0D;&amp;#x0A;&amp;quot;&quot;/&gt;&lt;property id=&quot;20307&quot; value=&quot;301&quot;/&gt;&lt;/object&gt;&lt;object type=&quot;3&quot; unique_id=&quot;14026&quot;&gt;&lt;property id=&quot;20148&quot; value=&quot;5&quot;/&gt;&lt;property id=&quot;20300&quot; value=&quot;Slide 8 - &amp;quot;SROE Responsibilities&amp;quot;&quot;/&gt;&lt;property id=&quot;20307&quot; value=&quot;369&quot;/&gt;&lt;/object&gt;&lt;object type=&quot;3&quot; unique_id=&quot;14027&quot;&gt;&lt;property id=&quot;20148&quot; value=&quot;5&quot;/&gt;&lt;property id=&quot;20300&quot; value=&quot;Slide 9 - &amp;quot;Why Do YOU Need the SROE?&amp;quot;&quot;/&gt;&lt;property id=&quot;20307&quot; value=&quot;297&quot;/&gt;&lt;/object&gt;&lt;object type=&quot;3&quot; unique_id=&quot;14028&quot;&gt;&lt;property id=&quot;20148&quot; value=&quot;5&quot;/&gt;&lt;property id=&quot;20300&quot; value=&quot;Slide 10 - &amp;quot;The Law of War and SROE&amp;quot;&quot;/&gt;&lt;property id=&quot;20307&quot; value=&quot;333&quot;/&gt;&lt;/object&gt;&lt;object type=&quot;3&quot; unique_id=&quot;14029&quot;&gt;&lt;property id=&quot;20148&quot; value=&quot;5&quot;/&gt;&lt;property id=&quot;20300&quot; value=&quot;Slide 11 - &amp;quot;Inherent Right of Self-Defense&amp;quot;&quot;/&gt;&lt;property id=&quot;20307&quot; value=&quot;332&quot;/&gt;&lt;/object&gt;&lt;object type=&quot;3&quot; unique_id=&quot;14030&quot;&gt;&lt;property id=&quot;20148&quot; value=&quot;5&quot;/&gt;&lt;property id=&quot;20300&quot; value=&quot;Slide 12 - &amp;quot;National Self-Defense&amp;quot;&quot;/&gt;&lt;property id=&quot;20307&quot; value=&quot;346&quot;/&gt;&lt;/object&gt;&lt;object type=&quot;3&quot; unique_id=&quot;14031&quot;&gt;&lt;property id=&quot;20148&quot; value=&quot;5&quot;/&gt;&lt;property id=&quot;20300&quot; value=&quot;Slide 13 - &amp;quot;Collective Self-Defense&amp;quot;&quot;/&gt;&lt;property id=&quot;20307&quot; value=&quot;337&quot;/&gt;&lt;/object&gt;&lt;object type=&quot;3&quot; unique_id=&quot;14032&quot;&gt;&lt;property id=&quot;20148&quot; value=&quot;5&quot;/&gt;&lt;property id=&quot;20300&quot; value=&quot;Slide 14 - &amp;quot;Declared Hostile Force&amp;quot;&quot;/&gt;&lt;property id=&quot;20307&quot; value=&quot;338&quot;/&gt;&lt;/object&gt;&lt;object type=&quot;3&quot; unique_id=&quot;14033&quot;&gt;&lt;property id=&quot;20148&quot; value=&quot;5&quot;/&gt;&lt;property id=&quot;20300&quot; value=&quot;Slide 15 - &amp;quot;Hostile Act&amp;quot;&quot;/&gt;&lt;property id=&quot;20307&quot; value=&quot;334&quot;/&gt;&lt;/object&gt;&lt;object type=&quot;3&quot; unique_id=&quot;14034&quot;&gt;&lt;property id=&quot;20148&quot; value=&quot;5&quot;/&gt;&lt;property id=&quot;20300&quot; value=&quot;Slide 16 - &amp;quot;Hostile Intent&amp;quot;&quot;/&gt;&lt;property id=&quot;20307&quot; value=&quot;335&quot;/&gt;&lt;/object&gt;&lt;object type=&quot;3&quot; unique_id=&quot;14035&quot;&gt;&lt;property id=&quot;20148&quot; value=&quot;5&quot;/&gt;&lt;property id=&quot;20300&quot; value=&quot;Slide 17 - &amp;quot;Imminent Use of Force&amp;quot;&quot;/&gt;&lt;property id=&quot;20307&quot; value=&quot;336&quot;/&gt;&lt;/object&gt;&lt;object type=&quot;3&quot; unique_id=&quot;14036&quot;&gt;&lt;property id=&quot;20148&quot; value=&quot;5&quot;/&gt;&lt;property id=&quot;20300&quot; value=&quot;Slide 18 - &amp;quot;Principles of Self-Defense&amp;quot;&quot;/&gt;&lt;property id=&quot;20307&quot; value=&quot;348&quot;/&gt;&lt;/object&gt;&lt;object type=&quot;3&quot; unique_id=&quot;14037&quot;&gt;&lt;property id=&quot;20148&quot; value=&quot;5&quot;/&gt;&lt;property id=&quot;20300&quot; value=&quot;Slide 19 - &amp;quot;Principles of Self-Defense&amp;quot;&quot;/&gt;&lt;property id=&quot;20307&quot; value=&quot;349&quot;/&gt;&lt;/object&gt;&lt;object type=&quot;3&quot; unique_id=&quot;14038&quot;&gt;&lt;property id=&quot;20148&quot; value=&quot;5&quot;/&gt;&lt;property id=&quot;20300&quot; value=&quot;Slide 20 - &amp;quot;Principles of Self-Defense&amp;quot;&quot;/&gt;&lt;property id=&quot;20307&quot; value=&quot;350&quot;/&gt;&lt;/object&gt;&lt;object type=&quot;3&quot; unique_id=&quot;14039&quot;&gt;&lt;property id=&quot;20148&quot; value=&quot;5&quot;/&gt;&lt;property id=&quot;20300&quot; value=&quot;Slide 21 - &amp;quot;Principles of Self-Defense&amp;quot;&quot;/&gt;&lt;property id=&quot;20307&quot; value=&quot;347&quot;/&gt;&lt;/object&gt;&lt;object type=&quot;3&quot; unique_id=&quot;14041&quot;&gt;&lt;property id=&quot;20148&quot; value=&quot;5&quot;/&gt;&lt;property id=&quot;20300&quot; value=&quot;Slide 23 - &amp;quot;Principles of Self-Defense&amp;quot;&quot;/&gt;&lt;property id=&quot;20307&quot; value=&quot;357&quot;/&gt;&lt;/object&gt;&lt;object type=&quot;3&quot; unique_id=&quot;14043&quot;&gt;&lt;property id=&quot;20148&quot; value=&quot;5&quot;/&gt;&lt;property id=&quot;20300&quot; value=&quot;Slide 24 - &amp;quot;Mission Specific ROE &amp;quot;&quot;/&gt;&lt;property id=&quot;20307&quot; value=&quot;352&quot;/&gt;&lt;/object&gt;&lt;object type=&quot;3&quot; unique_id=&quot;14044&quot;&gt;&lt;property id=&quot;20148&quot; value=&quot;5&quot;/&gt;&lt;property id=&quot;20300&quot; value=&quot;Slide 25 - &amp;quot;Mission Specific ROE &amp;quot;&quot;/&gt;&lt;property id=&quot;20307&quot; value=&quot;353&quot;/&gt;&lt;/object&gt;&lt;object type=&quot;3&quot; unique_id=&quot;14047&quot;&gt;&lt;property id=&quot;20148&quot; value=&quot;5&quot;/&gt;&lt;property id=&quot;20300&quot; value=&quot;Slide 26 - &amp;quot;Summary&amp;quot;&quot;/&gt;&lt;property id=&quot;20307&quot; value=&quot;307&quot;/&gt;&lt;/object&gt;&lt;object type=&quot;3&quot; unique_id=&quot;14048&quot;&gt;&lt;property id=&quot;20148&quot; value=&quot;5&quot;/&gt;&lt;property id=&quot;20300&quot; value=&quot;Slide 27 - &amp;quot;Questions?&amp;quot;&quot;/&gt;&lt;property id=&quot;20307&quot; value=&quot;304&quot;/&gt;&lt;/object&gt;&lt;object type=&quot;3&quot; unique_id=&quot;14049&quot;&gt;&lt;property id=&quot;20148&quot; value=&quot;5&quot;/&gt;&lt;property id=&quot;20300&quot; value=&quot;Slide 28 - &amp;quot;Backup Slides&amp;quot;&quot;/&gt;&lt;property id=&quot;20307&quot; value=&quot;370&quot;/&gt;&lt;/object&gt;&lt;object type=&quot;3&quot; unique_id=&quot;14050&quot;&gt;&lt;property id=&quot;20148&quot; value=&quot;5&quot;/&gt;&lt;property id=&quot;20300&quot; value=&quot;Slide 29 - &amp;quot;ROE Training Methodology&amp;quot;&quot;/&gt;&lt;property id=&quot;20307&quot; value=&quot;363&quot;/&gt;&lt;/object&gt;&lt;object type=&quot;3&quot; unique_id=&quot;14051&quot;&gt;&lt;property id=&quot;20148&quot; value=&quot;5&quot;/&gt;&lt;property id=&quot;20300&quot; value=&quot;Slide 30&quot;/&gt;&lt;property id=&quot;20307&quot; value=&quot;372&quot;/&gt;&lt;/object&gt;&lt;object type=&quot;3&quot; unique_id=&quot;14052&quot;&gt;&lt;property id=&quot;20148&quot; value=&quot;5&quot;/&gt;&lt;property id=&quot;20300&quot; value=&quot;Slide 31&quot;/&gt;&lt;property id=&quot;20307&quot; value=&quot;366&quot;/&gt;&lt;/object&gt;&lt;object type=&quot;3&quot; unique_id=&quot;14053&quot;&gt;&lt;property id=&quot;20148&quot; value=&quot;5&quot;/&gt;&lt;property id=&quot;20300&quot; value=&quot;Slide 32 - &amp;quot;General ROE Training&amp;#x0D;&amp;#x0A;&amp;quot;&quot;/&gt;&lt;property id=&quot;20307&quot; value=&quot;373&quot;/&gt;&lt;/object&gt;&lt;object type=&quot;3&quot; unique_id=&quot;14054&quot;&gt;&lt;property id=&quot;20148&quot; value=&quot;5&quot;/&gt;&lt;property id=&quot;20300&quot; value=&quot;Slide 33 - &amp;quot;General ROE Training&amp;#x0D;&amp;#x0A;&amp;quot;&quot;/&gt;&lt;property id=&quot;20307&quot; value=&quot;374&quot;/&gt;&lt;/object&gt;&lt;object type=&quot;3&quot; unique_id=&quot;14055&quot;&gt;&lt;property id=&quot;20148&quot; value=&quot;5&quot;/&gt;&lt;property id=&quot;20300&quot; value=&quot;Slide 34&quot;/&gt;&lt;property id=&quot;20307&quot; value=&quot;368&quot;/&gt;&lt;/object&gt;&lt;object type=&quot;3&quot; unique_id=&quot;14056&quot;&gt;&lt;property id=&quot;20148&quot; value=&quot;5&quot;/&gt;&lt;property id=&quot;20300&quot; value=&quot;Slide 35&quot;/&gt;&lt;property id=&quot;20307&quot; value=&quot;375&quot;/&gt;&lt;/object&gt;&lt;object type=&quot;3&quot; unique_id=&quot;14057&quot;&gt;&lt;property id=&quot;20148&quot; value=&quot;5&quot;/&gt;&lt;property id=&quot;20300&quot; value=&quot;Slide 36&quot;/&gt;&lt;property id=&quot;20307&quot; value=&quot;367&quot;/&gt;&lt;/object&gt;&lt;object type=&quot;3&quot; unique_id=&quot;14058&quot;&gt;&lt;property id=&quot;20148&quot; value=&quot;5&quot;/&gt;&lt;property id=&quot;20300&quot; value=&quot;Slide 37&quot;/&gt;&lt;property id=&quot;20307&quot; value=&quot;377&quot;/&gt;&lt;/object&gt;&lt;object type=&quot;3&quot; unique_id=&quot;14059&quot;&gt;&lt;property id=&quot;20148&quot; value=&quot;5&quot;/&gt;&lt;property id=&quot;20300&quot; value=&quot;Slide 38&quot;/&gt;&lt;property id=&quot;20307&quot; value=&quot;376&quot;/&gt;&lt;/object&gt;&lt;object type=&quot;3&quot; unique_id=&quot;38230&quot;&gt;&lt;property id=&quot;20148&quot; value=&quot;5&quot;/&gt;&lt;property id=&quot;20300&quot; value=&quot;Slide 22&quot;/&gt;&lt;property id=&quot;20307&quot; value=&quot;380&quot;/&gt;&lt;/object&gt;&lt;object type=&quot;3&quot; unique_id=&quot;38231&quot;&gt;&lt;property id=&quot;20148&quot; value=&quot;5&quot;/&gt;&lt;property id=&quot;20300&quot; value=&quot;Slide 39&quot;/&gt;&lt;property id=&quot;20307&quot; value=&quot;381&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4F2E9520BE5AE646A5362C66FFFE762E" ma:contentTypeVersion="4" ma:contentTypeDescription="Create a new PowerPoint." ma:contentTypeScope="" ma:versionID="e4c8f51bcfe4c1fb5367063b91a1ddf8">
  <xsd:schema xmlns:xsd="http://www.w3.org/2001/XMLSchema" xmlns:p="http://schemas.microsoft.com/office/2006/metadata/properties" targetNamespace="http://schemas.microsoft.com/office/2006/metadata/properties" ma:root="true" ma:fieldsID="95b40839154e59fb1127ad52494360b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F0F9220-914E-409A-BED1-20DE49AD0E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67EA6E9-4A1D-4067-A3EC-1F1F54785B90}">
  <ds:schemaRefs>
    <ds:schemaRef ds:uri="http://schemas.microsoft.com/sharepoint/v3/contenttype/forms"/>
  </ds:schemaRefs>
</ds:datastoreItem>
</file>

<file path=customXml/itemProps3.xml><?xml version="1.0" encoding="utf-8"?>
<ds:datastoreItem xmlns:ds="http://schemas.openxmlformats.org/officeDocument/2006/customXml" ds:itemID="{B7258766-C855-4CD8-8FA2-6AE547F23354}">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10744A6F-ACAA-483A-BCDF-1A643B75EA6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22669</TotalTime>
  <Words>7664</Words>
  <Application>Microsoft Office PowerPoint</Application>
  <PresentationFormat>Widescreen</PresentationFormat>
  <Paragraphs>538</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Corbel</vt:lpstr>
      <vt:lpstr>Verdana</vt:lpstr>
      <vt:lpstr>Wingdings</vt:lpstr>
      <vt:lpstr>Custom Design</vt:lpstr>
      <vt:lpstr>Banded</vt:lpstr>
      <vt:lpstr> Army STANDARD TRAINING PACKAGE</vt:lpstr>
      <vt:lpstr>The Standing Rules of Engagement (SROE) </vt:lpstr>
      <vt:lpstr>Early American ROE</vt:lpstr>
      <vt:lpstr>Rules of Engagement (ROE) What are they doctrinally? </vt:lpstr>
      <vt:lpstr>ROE Framework</vt:lpstr>
      <vt:lpstr>Roe: Tailorable for different missions</vt:lpstr>
      <vt:lpstr>What are the SROE? </vt:lpstr>
      <vt:lpstr>SROE Policies and Procedures </vt:lpstr>
      <vt:lpstr>SROE Purposes </vt:lpstr>
      <vt:lpstr>SROE Responsibilities</vt:lpstr>
      <vt:lpstr>Why Do YOU Need the SROE?</vt:lpstr>
      <vt:lpstr>The Law of Armed Conflict and SROE  COMPLIANCE &amp; ACCOUNTABILITY</vt:lpstr>
      <vt:lpstr>Declared Hostile Force</vt:lpstr>
      <vt:lpstr>Inherent Right of Self-Defense</vt:lpstr>
      <vt:lpstr>National Self-Defense</vt:lpstr>
      <vt:lpstr>Collective Self-Defense</vt:lpstr>
      <vt:lpstr>Hostile Act</vt:lpstr>
      <vt:lpstr>Hostile Intent</vt:lpstr>
      <vt:lpstr>Imminent Use of Force</vt:lpstr>
      <vt:lpstr>Principles of Self-Defense #1 – De-escalation</vt:lpstr>
      <vt:lpstr>Principles of Self-Defense #2 - necessity</vt:lpstr>
      <vt:lpstr>Principles of Self-Defense #3 - proportionality</vt:lpstr>
      <vt:lpstr>Self-Defense Procedures</vt:lpstr>
      <vt:lpstr>PowerPoint Presentation</vt:lpstr>
      <vt:lpstr>Escalation of Force and Mission Analysis</vt:lpstr>
      <vt:lpstr>Mission-Specific ROE </vt:lpstr>
      <vt:lpstr>Mission-Specific ROE </vt:lpstr>
      <vt:lpstr>ROE Training Methodology</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Beverly Veit</dc:creator>
  <cp:lastModifiedBy>Jones, Brian D MAJ USARMY HQDA OTJAG (USA)</cp:lastModifiedBy>
  <cp:revision>584</cp:revision>
  <cp:lastPrinted>2017-01-12T18:59:21Z</cp:lastPrinted>
  <dcterms:created xsi:type="dcterms:W3CDTF">2003-03-25T02:45:24Z</dcterms:created>
  <dcterms:modified xsi:type="dcterms:W3CDTF">2024-10-22T15:01:31Z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Gonzalez, Humberto J CTR US USA</vt:lpwstr>
  </property>
  <property fmtid="{D5CDD505-2E9C-101B-9397-08002B2CF9AE}" pid="3" name="xd_Signature">
    <vt:lpwstr/>
  </property>
  <property fmtid="{D5CDD505-2E9C-101B-9397-08002B2CF9AE}" pid="4" name="TemplateUrl">
    <vt:lpwstr/>
  </property>
  <property fmtid="{D5CDD505-2E9C-101B-9397-08002B2CF9AE}" pid="5" name="display_urn:schemas-microsoft-com:office:office#Author">
    <vt:lpwstr>Gonzalez, Humberto J CTR US USA</vt:lpwstr>
  </property>
  <property fmtid="{D5CDD505-2E9C-101B-9397-08002B2CF9AE}" pid="6" name="xd_ProgID">
    <vt:lpwstr/>
  </property>
  <property fmtid="{D5CDD505-2E9C-101B-9397-08002B2CF9AE}" pid="7" name="ContentTypeId">
    <vt:lpwstr>0x01010015E5C86646EFF347AADD3134BA81A9CE</vt:lpwstr>
  </property>
  <property fmtid="{D5CDD505-2E9C-101B-9397-08002B2CF9AE}" pid="8" name="_SourceUrl">
    <vt:lpwstr/>
  </property>
</Properties>
</file>